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tiff" ContentType="image/tiff"/>
  <Default Extension="png" ContentType="image/png"/>
  <Default Extension="wdp" ContentType="image/vnd.ms-photo"/>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992" r:id="rId5"/>
    <p:sldId id="805" r:id="rId6"/>
    <p:sldId id="806" r:id="rId7"/>
    <p:sldId id="749" r:id="rId8"/>
    <p:sldId id="750" r:id="rId9"/>
    <p:sldId id="752" r:id="rId10"/>
    <p:sldId id="753" r:id="rId11"/>
    <p:sldId id="754" r:id="rId12"/>
    <p:sldId id="755" r:id="rId13"/>
    <p:sldId id="758" r:id="rId14"/>
    <p:sldId id="760" r:id="rId15"/>
    <p:sldId id="761" r:id="rId16"/>
    <p:sldId id="763" r:id="rId17"/>
    <p:sldId id="1183" r:id="rId18"/>
    <p:sldId id="766" r:id="rId19"/>
    <p:sldId id="767" r:id="rId20"/>
    <p:sldId id="768" r:id="rId21"/>
    <p:sldId id="769" r:id="rId22"/>
    <p:sldId id="770" r:id="rId23"/>
    <p:sldId id="771" r:id="rId24"/>
    <p:sldId id="993" r:id="rId25"/>
    <p:sldId id="773" r:id="rId26"/>
    <p:sldId id="775" r:id="rId27"/>
    <p:sldId id="995" r:id="rId28"/>
    <p:sldId id="780" r:id="rId29"/>
    <p:sldId id="783" r:id="rId30"/>
    <p:sldId id="829" r:id="rId31"/>
    <p:sldId id="828" r:id="rId32"/>
    <p:sldId id="785" r:id="rId33"/>
    <p:sldId id="786" r:id="rId34"/>
    <p:sldId id="787" r:id="rId35"/>
    <p:sldId id="788" r:id="rId36"/>
    <p:sldId id="789" r:id="rId37"/>
    <p:sldId id="790" r:id="rId38"/>
    <p:sldId id="792" r:id="rId39"/>
    <p:sldId id="793" r:id="rId40"/>
    <p:sldId id="794" r:id="rId41"/>
    <p:sldId id="796" r:id="rId42"/>
    <p:sldId id="797" r:id="rId43"/>
    <p:sldId id="808" r:id="rId44"/>
    <p:sldId id="798" r:id="rId45"/>
    <p:sldId id="819" r:id="rId46"/>
    <p:sldId id="826" r:id="rId47"/>
    <p:sldId id="821" r:id="rId48"/>
    <p:sldId id="822" r:id="rId49"/>
    <p:sldId id="800" r:id="rId50"/>
    <p:sldId id="801" r:id="rId51"/>
    <p:sldId id="809" r:id="rId52"/>
    <p:sldId id="811" r:id="rId53"/>
    <p:sldId id="812" r:id="rId54"/>
    <p:sldId id="815" r:id="rId55"/>
    <p:sldId id="1185" r:id="rId56"/>
    <p:sldId id="1101" r:id="rId57"/>
    <p:sldId id="1103" r:id="rId58"/>
    <p:sldId id="1134" r:id="rId59"/>
    <p:sldId id="1135" r:id="rId60"/>
    <p:sldId id="1136" r:id="rId61"/>
    <p:sldId id="1137" r:id="rId62"/>
    <p:sldId id="1138" r:id="rId63"/>
    <p:sldId id="1139" r:id="rId64"/>
    <p:sldId id="1104" r:id="rId65"/>
    <p:sldId id="1105" r:id="rId66"/>
    <p:sldId id="1106" r:id="rId67"/>
    <p:sldId id="1107" r:id="rId68"/>
    <p:sldId id="1102" r:id="rId69"/>
    <p:sldId id="1118" r:id="rId70"/>
    <p:sldId id="1119" r:id="rId71"/>
    <p:sldId id="1120" r:id="rId72"/>
    <p:sldId id="1121" r:id="rId73"/>
    <p:sldId id="1124" r:id="rId74"/>
    <p:sldId id="1125" r:id="rId75"/>
    <p:sldId id="1126" r:id="rId76"/>
    <p:sldId id="1127" r:id="rId77"/>
    <p:sldId id="1128" r:id="rId78"/>
    <p:sldId id="1129" r:id="rId79"/>
    <p:sldId id="1130" r:id="rId80"/>
    <p:sldId id="1131" r:id="rId81"/>
    <p:sldId id="1132" r:id="rId82"/>
    <p:sldId id="1143" r:id="rId83"/>
    <p:sldId id="1140" r:id="rId84"/>
    <p:sldId id="1148" r:id="rId85"/>
    <p:sldId id="1154" r:id="rId86"/>
    <p:sldId id="1156" r:id="rId87"/>
    <p:sldId id="1158" r:id="rId88"/>
    <p:sldId id="711" r:id="rId89"/>
    <p:sldId id="1142" r:id="rId90"/>
    <p:sldId id="1144" r:id="rId91"/>
    <p:sldId id="746" r:id="rId9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992"/>
            <p14:sldId id="805"/>
            <p14:sldId id="806"/>
            <p14:sldId id="749"/>
            <p14:sldId id="750"/>
            <p14:sldId id="752"/>
            <p14:sldId id="753"/>
            <p14:sldId id="754"/>
            <p14:sldId id="755"/>
            <p14:sldId id="758"/>
            <p14:sldId id="760"/>
            <p14:sldId id="761"/>
            <p14:sldId id="763"/>
            <p14:sldId id="1183"/>
            <p14:sldId id="766"/>
            <p14:sldId id="767"/>
            <p14:sldId id="768"/>
            <p14:sldId id="769"/>
            <p14:sldId id="770"/>
            <p14:sldId id="771"/>
            <p14:sldId id="993"/>
            <p14:sldId id="773"/>
            <p14:sldId id="775"/>
            <p14:sldId id="995"/>
            <p14:sldId id="780"/>
            <p14:sldId id="783"/>
            <p14:sldId id="829"/>
            <p14:sldId id="828"/>
            <p14:sldId id="785"/>
            <p14:sldId id="786"/>
            <p14:sldId id="787"/>
            <p14:sldId id="788"/>
            <p14:sldId id="789"/>
            <p14:sldId id="790"/>
            <p14:sldId id="792"/>
            <p14:sldId id="793"/>
            <p14:sldId id="794"/>
            <p14:sldId id="796"/>
            <p14:sldId id="797"/>
            <p14:sldId id="808"/>
            <p14:sldId id="798"/>
            <p14:sldId id="819"/>
            <p14:sldId id="826"/>
            <p14:sldId id="821"/>
            <p14:sldId id="822"/>
            <p14:sldId id="800"/>
            <p14:sldId id="801"/>
            <p14:sldId id="809"/>
            <p14:sldId id="811"/>
            <p14:sldId id="812"/>
            <p14:sldId id="815"/>
            <p14:sldId id="1185"/>
            <p14:sldId id="1101"/>
            <p14:sldId id="1103"/>
            <p14:sldId id="1134"/>
            <p14:sldId id="1135"/>
            <p14:sldId id="1136"/>
            <p14:sldId id="1137"/>
            <p14:sldId id="1138"/>
            <p14:sldId id="1139"/>
            <p14:sldId id="1104"/>
            <p14:sldId id="1105"/>
            <p14:sldId id="1106"/>
            <p14:sldId id="1107"/>
            <p14:sldId id="1102"/>
            <p14:sldId id="1118"/>
            <p14:sldId id="1119"/>
            <p14:sldId id="1120"/>
            <p14:sldId id="1121"/>
            <p14:sldId id="1124"/>
            <p14:sldId id="1125"/>
            <p14:sldId id="1126"/>
            <p14:sldId id="1127"/>
            <p14:sldId id="1128"/>
            <p14:sldId id="1130"/>
            <p14:sldId id="1131"/>
            <p14:sldId id="1132"/>
            <p14:sldId id="1143"/>
            <p14:sldId id="1140"/>
            <p14:sldId id="1148"/>
            <p14:sldId id="1154"/>
            <p14:sldId id="1156"/>
            <p14:sldId id="1158"/>
            <p14:sldId id="1142"/>
            <p14:sldId id="1144"/>
            <p14:sldId id="746"/>
            <p14:sldId id="1129"/>
            <p14:sldId id="711"/>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B4E"/>
    <a:srgbClr val="001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1690" y="77"/>
      </p:cViewPr>
      <p:guideLst>
        <p:guide orient="horz" pos="2341"/>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429468829349"/>
          <c:y val="0.0694222398555291"/>
          <c:w val="0.776461288861377"/>
          <c:h val="0.758977289372818"/>
        </c:manualLayout>
      </c:layout>
      <c:scatterChart>
        <c:scatterStyle val="lineMarker"/>
        <c:varyColors val="0"/>
        <c:ser>
          <c:idx val="0"/>
          <c:order val="0"/>
          <c:tx>
            <c:strRef>
              <c:f>Sheet1!$B$1</c:f>
              <c:strCache>
                <c:ptCount val="1"/>
                <c:pt idx="0">
                  <c:v>Size (feet2)</c:v>
                </c:pt>
              </c:strCache>
            </c:strRef>
          </c:tx>
          <c:spPr>
            <a:ln w="38100" cap="rnd" cmpd="sng" algn="ctr">
              <a:noFill/>
              <a:prstDash val="solid"/>
              <a:round/>
            </a:ln>
          </c:spPr>
          <c:marker>
            <c:symbol val="x"/>
            <c:size val="12"/>
            <c:spPr>
              <a:noFill/>
              <a:ln w="19050" cap="flat" cmpd="sng" algn="ctr">
                <a:solidFill>
                  <a:srgbClr val="C00000"/>
                </a:solidFill>
                <a:prstDash val="solid"/>
                <a:round/>
              </a:ln>
            </c:spPr>
          </c:marker>
          <c:dLbls>
            <c:delete val="1"/>
          </c:dLbls>
          <c:xVal>
            <c:numRef>
              <c:f>Sheet1!$A$2:$A$12</c:f>
              <c:numCache>
                <c:formatCode>General</c:formatCode>
                <c:ptCount val="11"/>
                <c:pt idx="0">
                  <c:v>432.422969187675</c:v>
                </c:pt>
                <c:pt idx="1">
                  <c:v>610.994397759104</c:v>
                </c:pt>
                <c:pt idx="2">
                  <c:v>628.501400560224</c:v>
                </c:pt>
                <c:pt idx="3">
                  <c:v>856.09243697479</c:v>
                </c:pt>
                <c:pt idx="4">
                  <c:v>950.63025210084</c:v>
                </c:pt>
                <c:pt idx="5">
                  <c:v>1202.73109243697</c:v>
                </c:pt>
                <c:pt idx="6">
                  <c:v>1412.81512605042</c:v>
                </c:pt>
                <c:pt idx="7">
                  <c:v>1661.41456582633</c:v>
                </c:pt>
                <c:pt idx="8">
                  <c:v>1787.4649859944</c:v>
                </c:pt>
                <c:pt idx="9">
                  <c:v>1952.03081232493</c:v>
                </c:pt>
                <c:pt idx="10">
                  <c:v>2186.62464985994</c:v>
                </c:pt>
              </c:numCache>
            </c:numRef>
          </c:xVal>
          <c:yVal>
            <c:numRef>
              <c:f>Sheet1!$B$2:$B$12</c:f>
              <c:numCache>
                <c:formatCode>General</c:formatCode>
                <c:ptCount val="11"/>
                <c:pt idx="0">
                  <c:v>100.917431192661</c:v>
                </c:pt>
                <c:pt idx="1">
                  <c:v>143.730886850153</c:v>
                </c:pt>
                <c:pt idx="2">
                  <c:v>213.455657492355</c:v>
                </c:pt>
                <c:pt idx="3">
                  <c:v>229.357798165138</c:v>
                </c:pt>
                <c:pt idx="4">
                  <c:v>288.073394495413</c:v>
                </c:pt>
                <c:pt idx="5">
                  <c:v>274.617737003058</c:v>
                </c:pt>
                <c:pt idx="6">
                  <c:v>308.868501529052</c:v>
                </c:pt>
                <c:pt idx="7">
                  <c:v>290.519877675841</c:v>
                </c:pt>
                <c:pt idx="8">
                  <c:v>337.003058103976</c:v>
                </c:pt>
                <c:pt idx="9">
                  <c:v>306.422018348624</c:v>
                </c:pt>
                <c:pt idx="10">
                  <c:v>291.743119266055</c:v>
                </c:pt>
              </c:numCache>
            </c:numRef>
          </c:yVal>
          <c:smooth val="0"/>
        </c:ser>
        <c:dLbls>
          <c:showLegendKey val="0"/>
          <c:showVal val="0"/>
          <c:showCatName val="0"/>
          <c:showSerName val="0"/>
          <c:showPercent val="0"/>
          <c:showBubbleSize val="0"/>
        </c:dLbls>
        <c:axId val="499705536"/>
        <c:axId val="499706112"/>
      </c:scatterChart>
      <c:valAx>
        <c:axId val="499705536"/>
        <c:scaling>
          <c:orientation val="minMax"/>
        </c:scaling>
        <c:delete val="0"/>
        <c:axPos val="b"/>
        <c:numFmt formatCode="General" sourceLinked="1"/>
        <c:majorTickMark val="cross"/>
        <c:minorTickMark val="none"/>
        <c:tickLblPos val="nextTo"/>
        <c:spPr>
          <a:ln w="38100" cap="flat" cmpd="sng" algn="ctr">
            <a:solidFill>
              <a:schemeClr val="bg1">
                <a:lumMod val="50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499706112"/>
        <c:crosses val="autoZero"/>
        <c:crossBetween val="midCat"/>
        <c:majorUnit val="500"/>
      </c:valAx>
      <c:valAx>
        <c:axId val="499706112"/>
        <c:scaling>
          <c:orientation val="minMax"/>
        </c:scaling>
        <c:delete val="0"/>
        <c:axPos val="l"/>
        <c:majorGridlines>
          <c:spPr>
            <a:ln w="6350"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499705536"/>
        <c:crosses val="autoZero"/>
        <c:crossBetween val="midCat"/>
        <c:majorUnit val="100"/>
        <c:minorUnit val="10"/>
      </c:valAx>
    </c:plotArea>
    <c:plotVisOnly val="1"/>
    <c:dispBlanksAs val="gap"/>
    <c:showDLblsOverMax val="0"/>
  </c:chart>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比例</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Lbls>
            <c:dLbl>
              <c:idx val="0"/>
              <c:layout>
                <c:manualLayout>
                  <c:x val="0.116456715039187"/>
                  <c:y val="-0.0540408537247486"/>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spc="0" baseline="0">
                      <a:solidFill>
                        <a:schemeClr val="accent1"/>
                      </a:solidFill>
                      <a:latin typeface="幼圆" panose="02010509060101010101" charset="-122"/>
                      <a:ea typeface="幼圆" panose="02010509060101010101" charset="-122"/>
                      <a:cs typeface="幼圆" panose="02010509060101010101" charset="-122"/>
                      <a:sym typeface="幼圆" panose="02010509060101010101" charset="-122"/>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spc="0" baseline="0">
                      <a:solidFill>
                        <a:schemeClr val="accent2"/>
                      </a:solidFill>
                      <a:latin typeface="幼圆" panose="02010509060101010101" charset="-122"/>
                      <a:ea typeface="幼圆" panose="02010509060101010101" charset="-122"/>
                      <a:cs typeface="幼圆" panose="02010509060101010101" charset="-122"/>
                      <a:sym typeface="幼圆" panose="02010509060101010101" charset="-122"/>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800" b="1" i="0" u="none" strike="noStrike" kern="1200" spc="0" baseline="0">
                    <a:solidFill>
                      <a:schemeClr val="accent1"/>
                    </a:solidFill>
                    <a:latin typeface="幼圆" panose="02010509060101010101" charset="-122"/>
                    <a:ea typeface="幼圆" panose="02010509060101010101" charset="-122"/>
                    <a:cs typeface="幼圆" panose="02010509060101010101" charset="-122"/>
                    <a:sym typeface="幼圆" panose="02010509060101010101" charset="-122"/>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工作表1!$A$2:$A$3</c:f>
              <c:strCache>
                <c:ptCount val="2"/>
                <c:pt idx="0">
                  <c:v>训练集</c:v>
                </c:pt>
                <c:pt idx="1">
                  <c:v>测试集</c:v>
                </c:pt>
              </c:strCache>
            </c:strRef>
          </c:cat>
          <c:val>
            <c:numRef>
              <c:f>工作表1!$B$2:$B$3</c:f>
              <c:numCache>
                <c:formatCode>0%</c:formatCode>
                <c:ptCount val="2"/>
                <c:pt idx="0">
                  <c:v>0.8</c:v>
                </c:pt>
                <c:pt idx="1">
                  <c:v>0.2</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sz="1800">
          <a:latin typeface="幼圆" panose="02010509060101010101" charset="-122"/>
          <a:ea typeface="幼圆" panose="02010509060101010101" charset="-122"/>
          <a:cs typeface="幼圆" panose="02010509060101010101" charset="-122"/>
          <a:sym typeface="幼圆" panose="02010509060101010101"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99.8%</a:t>
            </a:r>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99.8%</a:t>
            </a:r>
            <a:endParaRPr kumimoji="1" lang="en-US" altLang="zh-CN" dirty="0" smtClean="0"/>
          </a:p>
          <a:p>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前面的内容是关于计算机如何看到图像。那么，计算机怎么看懂图像呢？也就是计算机能够从图像中推理得到什么呢？</a:t>
            </a:r>
            <a:endParaRPr kumimoji="1" lang="en-US" altLang="zh-CN" dirty="0" smtClean="0"/>
          </a:p>
        </p:txBody>
      </p:sp>
      <p:sp>
        <p:nvSpPr>
          <p:cNvPr id="4" name="幻灯片编号占位符 3"/>
          <p:cNvSpPr>
            <a:spLocks noGrp="1"/>
          </p:cNvSpPr>
          <p:nvPr>
            <p:ph type="sldNum" sz="quarter" idx="10"/>
          </p:nvPr>
        </p:nvSpPr>
        <p:spPr/>
        <p:txBody>
          <a:bodyPr/>
          <a:lstStyle/>
          <a:p>
            <a:fld id="{FF377C41-9DEA-4C6F-8EA7-BC321A0BCA4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tif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tif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0000"/>
        </a:solidFill>
        <a:effectLst/>
      </p:bgPr>
    </p:bg>
    <p:spTree>
      <p:nvGrpSpPr>
        <p:cNvPr id="1" name=""/>
        <p:cNvGrpSpPr/>
        <p:nvPr/>
      </p:nvGrpSpPr>
      <p:grpSpPr>
        <a:xfrm>
          <a:off x="0" y="0"/>
          <a:ext cx="0" cy="0"/>
          <a:chOff x="0" y="0"/>
          <a:chExt cx="0" cy="0"/>
        </a:xfrm>
      </p:grpSpPr>
      <p:pic>
        <p:nvPicPr>
          <p:cNvPr id="2050" name="图片 3" descr="8c6632b0029c80cfe27c13ba452514cd"/>
          <p:cNvPicPr>
            <a:picLocks noChangeAspect="1"/>
          </p:cNvPicPr>
          <p:nvPr/>
        </p:nvPicPr>
        <p:blipFill>
          <a:blip r:embed="rId2"/>
          <a:stretch>
            <a:fillRect/>
          </a:stretch>
        </p:blipFill>
        <p:spPr>
          <a:xfrm>
            <a:off x="-3175" y="28575"/>
            <a:ext cx="10239375" cy="6821488"/>
          </a:xfrm>
          <a:prstGeom prst="rect">
            <a:avLst/>
          </a:prstGeom>
          <a:noFill/>
          <a:ln w="9525">
            <a:noFill/>
          </a:ln>
        </p:spPr>
      </p:pic>
      <p:pic>
        <p:nvPicPr>
          <p:cNvPr id="2051" name="图片 7"/>
          <p:cNvPicPr>
            <a:picLocks noChangeAspect="1"/>
          </p:cNvPicPr>
          <p:nvPr/>
        </p:nvPicPr>
        <p:blipFill>
          <a:blip r:embed="rId3">
            <a:biLevel thresh="50000"/>
            <a:lum bright="95999"/>
          </a:blip>
          <a:stretch>
            <a:fillRect/>
          </a:stretch>
        </p:blipFill>
        <p:spPr>
          <a:xfrm>
            <a:off x="8026400" y="6148388"/>
            <a:ext cx="2879725" cy="431800"/>
          </a:xfrm>
          <a:prstGeom prst="rect">
            <a:avLst/>
          </a:prstGeom>
          <a:noFill/>
          <a:ln w="9525">
            <a:noFill/>
          </a:ln>
        </p:spPr>
      </p:pic>
      <p:grpSp>
        <p:nvGrpSpPr>
          <p:cNvPr id="2052" name="组合 9"/>
          <p:cNvGrpSpPr/>
          <p:nvPr/>
        </p:nvGrpSpPr>
        <p:grpSpPr>
          <a:xfrm>
            <a:off x="9496425" y="134938"/>
            <a:ext cx="2695575" cy="642937"/>
            <a:chOff x="14939" y="204"/>
            <a:chExt cx="4243" cy="1012"/>
          </a:xfrm>
        </p:grpSpPr>
        <p:sp>
          <p:nvSpPr>
            <p:cNvPr id="9" name="椭圆 8"/>
            <p:cNvSpPr/>
            <p:nvPr userDrawn="1"/>
          </p:nvSpPr>
          <p:spPr>
            <a:xfrm>
              <a:off x="14939" y="204"/>
              <a:ext cx="1012" cy="1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00" strike="noStrike" noProof="1"/>
            </a:p>
          </p:txBody>
        </p:sp>
        <p:pic>
          <p:nvPicPr>
            <p:cNvPr id="2054" name="图片 4"/>
            <p:cNvPicPr>
              <a:picLocks noChangeAspect="1"/>
            </p:cNvPicPr>
            <p:nvPr userDrawn="1"/>
          </p:nvPicPr>
          <p:blipFill>
            <a:blip r:embed="rId4">
              <a:grayscl/>
              <a:lum bright="35999" contrast="-30000"/>
            </a:blip>
            <a:stretch>
              <a:fillRect/>
            </a:stretch>
          </p:blipFill>
          <p:spPr>
            <a:xfrm>
              <a:off x="15440" y="204"/>
              <a:ext cx="3742" cy="1012"/>
            </a:xfrm>
            <a:prstGeom prst="rect">
              <a:avLst/>
            </a:prstGeom>
            <a:noFill/>
            <a:ln w="9525">
              <a:noFill/>
            </a:ln>
          </p:spPr>
        </p:pic>
      </p:grpSp>
      <p:pic>
        <p:nvPicPr>
          <p:cNvPr id="2055" name="图片 1" descr="人工智能导论-汉仪"/>
          <p:cNvPicPr>
            <a:picLocks noChangeAspect="1"/>
          </p:cNvPicPr>
          <p:nvPr/>
        </p:nvPicPr>
        <p:blipFill>
          <a:blip r:embed="rId5">
            <a:lum bright="84000" contrast="6000"/>
          </a:blip>
          <a:stretch>
            <a:fillRect/>
          </a:stretch>
        </p:blipFill>
        <p:spPr>
          <a:xfrm>
            <a:off x="7902575" y="1293813"/>
            <a:ext cx="3127375" cy="646112"/>
          </a:xfrm>
          <a:prstGeom prst="rect">
            <a:avLst/>
          </a:prstGeom>
          <a:noFill/>
          <a:ln w="9525">
            <a:noFill/>
          </a:ln>
        </p:spPr>
      </p:pic>
      <p:pic>
        <p:nvPicPr>
          <p:cNvPr id="2056" name="图片 11" descr="gaofei"/>
          <p:cNvPicPr>
            <a:picLocks noChangeAspect="1"/>
          </p:cNvPicPr>
          <p:nvPr/>
        </p:nvPicPr>
        <p:blipFill>
          <a:blip r:embed="rId6"/>
          <a:stretch>
            <a:fillRect/>
          </a:stretch>
        </p:blipFill>
        <p:spPr>
          <a:xfrm>
            <a:off x="7640638" y="4200525"/>
            <a:ext cx="3651250" cy="1389063"/>
          </a:xfrm>
          <a:prstGeom prst="rect">
            <a:avLst/>
          </a:prstGeom>
          <a:noFill/>
          <a:ln w="9525">
            <a:noFill/>
          </a:ln>
        </p:spPr>
      </p:pic>
      <p:sp>
        <p:nvSpPr>
          <p:cNvPr id="5122" name="Rectangle 2"/>
          <p:cNvSpPr>
            <a:spLocks noGrp="1" noChangeArrowheads="1"/>
          </p:cNvSpPr>
          <p:nvPr>
            <p:ph type="ctrTitle"/>
          </p:nvPr>
        </p:nvSpPr>
        <p:spPr>
          <a:xfrm>
            <a:off x="6829108" y="2074545"/>
            <a:ext cx="5274945" cy="2308860"/>
          </a:xfrm>
          <a:noFill/>
          <a:ln>
            <a:noFill/>
          </a:ln>
          <a:effectLst>
            <a:outerShdw blurRad="50800" dist="38100" dir="2700000" algn="tl" rotWithShape="0">
              <a:schemeClr val="bg1">
                <a:lumMod val="85000"/>
                <a:alpha val="40000"/>
              </a:schemeClr>
            </a:outerShdw>
          </a:effectLst>
        </p:spPr>
        <p:txBody>
          <a:bodyPr/>
          <a:lstStyle>
            <a:lvl1pPr algn="ctr">
              <a:lnSpc>
                <a:spcPct val="110000"/>
              </a:lnSpc>
              <a:defRPr sz="3000" b="1" i="0" cap="none" spc="0">
                <a:ln w="22225">
                  <a:noFill/>
                  <a:prstDash val="solid"/>
                </a:ln>
                <a:solidFill>
                  <a:schemeClr val="bg1">
                    <a:lumMod val="95000"/>
                  </a:schemeClr>
                </a:solidFill>
                <a:effectLst/>
                <a:latin typeface="逐浪古藉大字库" panose="03000509000000000000" charset="-122"/>
                <a:ea typeface="逐浪古藉大字库" panose="03000509000000000000" charset="-122"/>
                <a:cs typeface="思源宋体 CN" charset="-122"/>
              </a:defRPr>
            </a:lvl1pPr>
          </a:lstStyle>
          <a:p>
            <a:pPr fontAlgn="base"/>
            <a:r>
              <a:rPr lang="zh-CN" altLang="en-US" strike="noStrike" noProof="1" smtClean="0"/>
              <a:t>单击此处编辑母版标题样式</a:t>
            </a:r>
            <a:endParaRPr lang="zh-CN" altLang="ru-RU" strike="noStrike" noProof="1"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grpSp>
        <p:nvGrpSpPr>
          <p:cNvPr id="10242" name="组 7"/>
          <p:cNvGrpSpPr/>
          <p:nvPr/>
        </p:nvGrpSpPr>
        <p:grpSpPr>
          <a:xfrm>
            <a:off x="617538" y="5895975"/>
            <a:ext cx="11088687" cy="609600"/>
            <a:chOff x="-457882" y="329481"/>
            <a:chExt cx="12966029" cy="712801"/>
          </a:xfrm>
        </p:grpSpPr>
        <p:pic>
          <p:nvPicPr>
            <p:cNvPr id="10" name="Picture 2" descr="D:\Tencent\logo_hdu.png"/>
            <p:cNvPicPr>
              <a:picLocks noChangeAspect="1" noChangeArrowheads="1"/>
            </p:cNvPicPr>
            <p:nvPr userDrawn="1"/>
          </p:nvPicPr>
          <p:blipFill>
            <a:blip r:embed="rId2" cstate="print">
              <a:duotone>
                <a:schemeClr val="bg2">
                  <a:shade val="45000"/>
                  <a:satMod val="135000"/>
                </a:schemeClr>
                <a:prstClr val="white"/>
              </a:duotone>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图片 10"/>
            <p:cNvPicPr>
              <a:picLocks noChangeAspect="1"/>
            </p:cNvPicPr>
            <p:nvPr userDrawn="1"/>
          </p:nvPicPr>
          <p:blipFill>
            <a:blip r:embed="rId3">
              <a:biLevel thresh="50000"/>
            </a:blip>
            <a:stretch>
              <a:fillRect/>
            </a:stretch>
          </p:blipFill>
          <p:spPr>
            <a:xfrm>
              <a:off x="8804131" y="432580"/>
              <a:ext cx="3704016" cy="506809"/>
            </a:xfrm>
            <a:prstGeom prst="rect">
              <a:avLst/>
            </a:prstGeom>
            <a:noFill/>
            <a:ln w="9525">
              <a:noFill/>
            </a:ln>
          </p:spPr>
        </p:pic>
      </p:grpSp>
      <p:pic>
        <p:nvPicPr>
          <p:cNvPr id="10245" name="图片 6" descr="人工智能导论-汉仪"/>
          <p:cNvPicPr>
            <a:picLocks noChangeAspect="1"/>
          </p:cNvPicPr>
          <p:nvPr/>
        </p:nvPicPr>
        <p:blipFill>
          <a:blip r:embed="rId4">
            <a:lum bright="-6000" contrast="6000"/>
          </a:blip>
          <a:stretch>
            <a:fillRect/>
          </a:stretch>
        </p:blipFill>
        <p:spPr>
          <a:xfrm>
            <a:off x="3732213" y="4645025"/>
            <a:ext cx="4559300" cy="942975"/>
          </a:xfrm>
          <a:prstGeom prst="rect">
            <a:avLst/>
          </a:prstGeom>
          <a:noFill/>
          <a:ln w="9525">
            <a:noFill/>
          </a:ln>
        </p:spPr>
      </p:pic>
      <p:grpSp>
        <p:nvGrpSpPr>
          <p:cNvPr id="10246" name="组合 29"/>
          <p:cNvGrpSpPr/>
          <p:nvPr/>
        </p:nvGrpSpPr>
        <p:grpSpPr>
          <a:xfrm>
            <a:off x="2960688" y="654050"/>
            <a:ext cx="6270625" cy="3619500"/>
            <a:chOff x="1627188" y="850900"/>
            <a:chExt cx="8934450" cy="5156201"/>
          </a:xfrm>
        </p:grpSpPr>
        <p:sp>
          <p:nvSpPr>
            <p:cNvPr id="10247" name="AutoShape 3"/>
            <p:cNvSpPr>
              <a:spLocks noChangeAspect="1" noTextEdit="1"/>
            </p:cNvSpPr>
            <p:nvPr userDrawn="1"/>
          </p:nvSpPr>
          <p:spPr>
            <a:xfrm>
              <a:off x="1630363" y="854075"/>
              <a:ext cx="8931275" cy="5149850"/>
            </a:xfrm>
            <a:prstGeom prst="rect">
              <a:avLst/>
            </a:prstGeom>
            <a:no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48" name="Oval 5"/>
            <p:cNvSpPr/>
            <p:nvPr userDrawn="1"/>
          </p:nvSpPr>
          <p:spPr>
            <a:xfrm>
              <a:off x="1627188" y="5243513"/>
              <a:ext cx="8934450" cy="763588"/>
            </a:xfrm>
            <a:prstGeom prst="ellipse">
              <a:avLst/>
            </a:prstGeom>
            <a:solidFill>
              <a:srgbClr val="D9D9D9"/>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49" name="Rectangle 6"/>
            <p:cNvSpPr/>
            <p:nvPr userDrawn="1"/>
          </p:nvSpPr>
          <p:spPr>
            <a:xfrm>
              <a:off x="3841751" y="850900"/>
              <a:ext cx="225425"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50"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10251" name="Rectangle 8"/>
            <p:cNvSpPr/>
            <p:nvPr userDrawn="1"/>
          </p:nvSpPr>
          <p:spPr>
            <a:xfrm>
              <a:off x="3871913" y="884238"/>
              <a:ext cx="165100"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52" name="Oval 9"/>
            <p:cNvSpPr/>
            <p:nvPr userDrawn="1"/>
          </p:nvSpPr>
          <p:spPr>
            <a:xfrm>
              <a:off x="3917951" y="1782763"/>
              <a:ext cx="73025"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53" name="Rectangle 10"/>
            <p:cNvSpPr/>
            <p:nvPr userDrawn="1"/>
          </p:nvSpPr>
          <p:spPr>
            <a:xfrm>
              <a:off x="3889376" y="1316038"/>
              <a:ext cx="131763"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54" name="Rectangle 11"/>
            <p:cNvSpPr/>
            <p:nvPr userDrawn="1"/>
          </p:nvSpPr>
          <p:spPr>
            <a:xfrm>
              <a:off x="3889376" y="1354138"/>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55" name="Rectangle 12"/>
            <p:cNvSpPr/>
            <p:nvPr userDrawn="1"/>
          </p:nvSpPr>
          <p:spPr>
            <a:xfrm>
              <a:off x="3889376" y="1393825"/>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56" name="Oval 13"/>
            <p:cNvSpPr/>
            <p:nvPr userDrawn="1"/>
          </p:nvSpPr>
          <p:spPr>
            <a:xfrm>
              <a:off x="3927476" y="1792288"/>
              <a:ext cx="53975"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57" name="Rectangle 14"/>
            <p:cNvSpPr/>
            <p:nvPr userDrawn="1"/>
          </p:nvSpPr>
          <p:spPr>
            <a:xfrm>
              <a:off x="4073526" y="850900"/>
              <a:ext cx="227013"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58"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10259" name="Rectangle 16"/>
            <p:cNvSpPr/>
            <p:nvPr userDrawn="1"/>
          </p:nvSpPr>
          <p:spPr>
            <a:xfrm>
              <a:off x="4106863" y="884238"/>
              <a:ext cx="163513"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60" name="Oval 17"/>
            <p:cNvSpPr/>
            <p:nvPr userDrawn="1"/>
          </p:nvSpPr>
          <p:spPr>
            <a:xfrm>
              <a:off x="4152901" y="1782763"/>
              <a:ext cx="68263"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61" name="Rectangle 18"/>
            <p:cNvSpPr/>
            <p:nvPr userDrawn="1"/>
          </p:nvSpPr>
          <p:spPr>
            <a:xfrm>
              <a:off x="4122738" y="1316038"/>
              <a:ext cx="131763"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62" name="Rectangle 19"/>
            <p:cNvSpPr/>
            <p:nvPr userDrawn="1"/>
          </p:nvSpPr>
          <p:spPr>
            <a:xfrm>
              <a:off x="4122738" y="1354138"/>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63" name="Rectangle 20"/>
            <p:cNvSpPr/>
            <p:nvPr userDrawn="1"/>
          </p:nvSpPr>
          <p:spPr>
            <a:xfrm>
              <a:off x="4122738" y="1393825"/>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64" name="Oval 21"/>
            <p:cNvSpPr/>
            <p:nvPr userDrawn="1"/>
          </p:nvSpPr>
          <p:spPr>
            <a:xfrm>
              <a:off x="4162426" y="1792288"/>
              <a:ext cx="52388"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65" name="Rectangle 22"/>
            <p:cNvSpPr/>
            <p:nvPr userDrawn="1"/>
          </p:nvSpPr>
          <p:spPr>
            <a:xfrm>
              <a:off x="4306888" y="850900"/>
              <a:ext cx="228600"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66"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sz="100"/>
            </a:p>
          </p:txBody>
        </p:sp>
        <p:sp>
          <p:nvSpPr>
            <p:cNvPr id="10267" name="Rectangle 24"/>
            <p:cNvSpPr/>
            <p:nvPr userDrawn="1"/>
          </p:nvSpPr>
          <p:spPr>
            <a:xfrm>
              <a:off x="4340226" y="884238"/>
              <a:ext cx="161925"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68" name="Oval 25"/>
            <p:cNvSpPr/>
            <p:nvPr userDrawn="1"/>
          </p:nvSpPr>
          <p:spPr>
            <a:xfrm>
              <a:off x="4386263" y="1782763"/>
              <a:ext cx="69850"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69" name="Rectangle 26"/>
            <p:cNvSpPr/>
            <p:nvPr userDrawn="1"/>
          </p:nvSpPr>
          <p:spPr>
            <a:xfrm>
              <a:off x="4352926" y="1316038"/>
              <a:ext cx="136525"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70" name="Rectangle 27"/>
            <p:cNvSpPr/>
            <p:nvPr userDrawn="1"/>
          </p:nvSpPr>
          <p:spPr>
            <a:xfrm>
              <a:off x="4352926" y="1354138"/>
              <a:ext cx="136525"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71" name="Rectangle 28"/>
            <p:cNvSpPr/>
            <p:nvPr userDrawn="1"/>
          </p:nvSpPr>
          <p:spPr>
            <a:xfrm>
              <a:off x="4352926" y="1393825"/>
              <a:ext cx="136525"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72" name="Oval 29"/>
            <p:cNvSpPr/>
            <p:nvPr userDrawn="1"/>
          </p:nvSpPr>
          <p:spPr>
            <a:xfrm>
              <a:off x="4395788" y="1792288"/>
              <a:ext cx="50800"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73" name="Rectangle 30"/>
            <p:cNvSpPr/>
            <p:nvPr userDrawn="1"/>
          </p:nvSpPr>
          <p:spPr>
            <a:xfrm>
              <a:off x="4541838" y="850900"/>
              <a:ext cx="227013"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74"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10275" name="Rectangle 32"/>
            <p:cNvSpPr/>
            <p:nvPr userDrawn="1"/>
          </p:nvSpPr>
          <p:spPr>
            <a:xfrm>
              <a:off x="4575176" y="884238"/>
              <a:ext cx="163513"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76" name="Oval 33"/>
            <p:cNvSpPr/>
            <p:nvPr userDrawn="1"/>
          </p:nvSpPr>
          <p:spPr>
            <a:xfrm>
              <a:off x="4621213" y="1782763"/>
              <a:ext cx="68263"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77" name="Rectangle 34"/>
            <p:cNvSpPr/>
            <p:nvPr userDrawn="1"/>
          </p:nvSpPr>
          <p:spPr>
            <a:xfrm>
              <a:off x="4591051" y="1316038"/>
              <a:ext cx="131763"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78" name="Rectangle 35"/>
            <p:cNvSpPr/>
            <p:nvPr userDrawn="1"/>
          </p:nvSpPr>
          <p:spPr>
            <a:xfrm>
              <a:off x="4591051" y="1354138"/>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79" name="Rectangle 36"/>
            <p:cNvSpPr/>
            <p:nvPr userDrawn="1"/>
          </p:nvSpPr>
          <p:spPr>
            <a:xfrm>
              <a:off x="4591051" y="1393825"/>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80" name="Oval 37"/>
            <p:cNvSpPr/>
            <p:nvPr userDrawn="1"/>
          </p:nvSpPr>
          <p:spPr>
            <a:xfrm>
              <a:off x="4630738" y="1792288"/>
              <a:ext cx="52388"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81" name="Rectangle 38"/>
            <p:cNvSpPr/>
            <p:nvPr userDrawn="1"/>
          </p:nvSpPr>
          <p:spPr>
            <a:xfrm>
              <a:off x="4775201" y="850900"/>
              <a:ext cx="228600"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82"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10283" name="Rectangle 40"/>
            <p:cNvSpPr/>
            <p:nvPr userDrawn="1"/>
          </p:nvSpPr>
          <p:spPr>
            <a:xfrm>
              <a:off x="4808538" y="884238"/>
              <a:ext cx="165100"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84" name="Oval 41"/>
            <p:cNvSpPr/>
            <p:nvPr userDrawn="1"/>
          </p:nvSpPr>
          <p:spPr>
            <a:xfrm>
              <a:off x="4854576" y="1782763"/>
              <a:ext cx="69850"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85" name="Rectangle 42"/>
            <p:cNvSpPr/>
            <p:nvPr userDrawn="1"/>
          </p:nvSpPr>
          <p:spPr>
            <a:xfrm>
              <a:off x="4821238" y="1316038"/>
              <a:ext cx="134938"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86" name="Rectangle 43"/>
            <p:cNvSpPr/>
            <p:nvPr userDrawn="1"/>
          </p:nvSpPr>
          <p:spPr>
            <a:xfrm>
              <a:off x="4821238" y="1354138"/>
              <a:ext cx="134938"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87" name="Rectangle 44"/>
            <p:cNvSpPr/>
            <p:nvPr userDrawn="1"/>
          </p:nvSpPr>
          <p:spPr>
            <a:xfrm>
              <a:off x="4821238" y="1393825"/>
              <a:ext cx="134938"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88" name="Oval 45"/>
            <p:cNvSpPr/>
            <p:nvPr userDrawn="1"/>
          </p:nvSpPr>
          <p:spPr>
            <a:xfrm>
              <a:off x="4864101" y="1792288"/>
              <a:ext cx="49213"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89" name="Rectangle 46"/>
            <p:cNvSpPr/>
            <p:nvPr userDrawn="1"/>
          </p:nvSpPr>
          <p:spPr>
            <a:xfrm>
              <a:off x="5010151" y="850900"/>
              <a:ext cx="227013"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90"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sz="100"/>
            </a:p>
          </p:txBody>
        </p:sp>
        <p:sp>
          <p:nvSpPr>
            <p:cNvPr id="10291" name="Rectangle 48"/>
            <p:cNvSpPr/>
            <p:nvPr userDrawn="1"/>
          </p:nvSpPr>
          <p:spPr>
            <a:xfrm>
              <a:off x="5038726" y="884238"/>
              <a:ext cx="165100"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92" name="Oval 49"/>
            <p:cNvSpPr/>
            <p:nvPr userDrawn="1"/>
          </p:nvSpPr>
          <p:spPr>
            <a:xfrm>
              <a:off x="5089526" y="1782763"/>
              <a:ext cx="68263"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93" name="Rectangle 50"/>
            <p:cNvSpPr/>
            <p:nvPr userDrawn="1"/>
          </p:nvSpPr>
          <p:spPr>
            <a:xfrm>
              <a:off x="5056188" y="1316038"/>
              <a:ext cx="134938"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94" name="Rectangle 51"/>
            <p:cNvSpPr/>
            <p:nvPr userDrawn="1"/>
          </p:nvSpPr>
          <p:spPr>
            <a:xfrm>
              <a:off x="5056188" y="1354138"/>
              <a:ext cx="134938"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95" name="Rectangle 52"/>
            <p:cNvSpPr/>
            <p:nvPr userDrawn="1"/>
          </p:nvSpPr>
          <p:spPr>
            <a:xfrm>
              <a:off x="5056188" y="1393825"/>
              <a:ext cx="134938"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96" name="Oval 53"/>
            <p:cNvSpPr/>
            <p:nvPr userDrawn="1"/>
          </p:nvSpPr>
          <p:spPr>
            <a:xfrm>
              <a:off x="5095876" y="1792288"/>
              <a:ext cx="52388"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97" name="Rectangle 54"/>
            <p:cNvSpPr/>
            <p:nvPr userDrawn="1"/>
          </p:nvSpPr>
          <p:spPr>
            <a:xfrm>
              <a:off x="3730626" y="1914525"/>
              <a:ext cx="1674813" cy="3678238"/>
            </a:xfrm>
            <a:prstGeom prst="rect">
              <a:avLst/>
            </a:prstGeom>
            <a:solidFill>
              <a:srgbClr val="919DA5"/>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98" name="Rectangle 55"/>
            <p:cNvSpPr/>
            <p:nvPr userDrawn="1"/>
          </p:nvSpPr>
          <p:spPr>
            <a:xfrm>
              <a:off x="3846513" y="2089150"/>
              <a:ext cx="1443038" cy="1090613"/>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299" name="Rectangle 56"/>
            <p:cNvSpPr/>
            <p:nvPr userDrawn="1"/>
          </p:nvSpPr>
          <p:spPr>
            <a:xfrm>
              <a:off x="3846513" y="3228975"/>
              <a:ext cx="1443038" cy="1087438"/>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00" name="Rectangle 57"/>
            <p:cNvSpPr/>
            <p:nvPr userDrawn="1"/>
          </p:nvSpPr>
          <p:spPr>
            <a:xfrm>
              <a:off x="3846513" y="4365625"/>
              <a:ext cx="1443038" cy="1087438"/>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01" name="Rectangle 58"/>
            <p:cNvSpPr/>
            <p:nvPr userDrawn="1"/>
          </p:nvSpPr>
          <p:spPr>
            <a:xfrm>
              <a:off x="4303713" y="2317750"/>
              <a:ext cx="508000" cy="269875"/>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02"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10303" name="Rectangle 60"/>
            <p:cNvSpPr/>
            <p:nvPr userDrawn="1"/>
          </p:nvSpPr>
          <p:spPr>
            <a:xfrm>
              <a:off x="4303713" y="3408363"/>
              <a:ext cx="508000" cy="269875"/>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04"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sz="100"/>
            </a:p>
          </p:txBody>
        </p:sp>
        <p:sp>
          <p:nvSpPr>
            <p:cNvPr id="10305" name="Rectangle 62"/>
            <p:cNvSpPr/>
            <p:nvPr userDrawn="1"/>
          </p:nvSpPr>
          <p:spPr>
            <a:xfrm>
              <a:off x="4306888" y="4533900"/>
              <a:ext cx="508000" cy="271463"/>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06"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10307"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sz="100"/>
            </a:p>
          </p:txBody>
        </p:sp>
        <p:sp>
          <p:nvSpPr>
            <p:cNvPr id="10308"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sz="100"/>
            </a:p>
          </p:txBody>
        </p:sp>
        <p:sp>
          <p:nvSpPr>
            <p:cNvPr id="10309"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sz="100"/>
            </a:p>
          </p:txBody>
        </p:sp>
        <p:sp>
          <p:nvSpPr>
            <p:cNvPr id="10310"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sz="100"/>
            </a:p>
          </p:txBody>
        </p:sp>
        <p:sp>
          <p:nvSpPr>
            <p:cNvPr id="10311"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sz="100"/>
            </a:p>
          </p:txBody>
        </p:sp>
        <p:sp>
          <p:nvSpPr>
            <p:cNvPr id="10312"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sz="100"/>
            </a:p>
          </p:txBody>
        </p:sp>
        <p:sp>
          <p:nvSpPr>
            <p:cNvPr id="10313"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sz="100"/>
            </a:p>
          </p:txBody>
        </p:sp>
        <p:sp>
          <p:nvSpPr>
            <p:cNvPr id="10314"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sz="100"/>
            </a:p>
          </p:txBody>
        </p:sp>
        <p:sp>
          <p:nvSpPr>
            <p:cNvPr id="10315"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sz="100"/>
            </a:p>
          </p:txBody>
        </p:sp>
        <p:sp>
          <p:nvSpPr>
            <p:cNvPr id="10316"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sz="100"/>
            </a:p>
          </p:txBody>
        </p:sp>
        <p:sp>
          <p:nvSpPr>
            <p:cNvPr id="10317"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sz="100"/>
            </a:p>
          </p:txBody>
        </p:sp>
        <p:sp>
          <p:nvSpPr>
            <p:cNvPr id="10318"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sz="100"/>
            </a:p>
          </p:txBody>
        </p:sp>
        <p:sp>
          <p:nvSpPr>
            <p:cNvPr id="10319"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sz="100"/>
            </a:p>
          </p:txBody>
        </p:sp>
        <p:sp>
          <p:nvSpPr>
            <p:cNvPr id="10320" name="Rectangle 77"/>
            <p:cNvSpPr/>
            <p:nvPr userDrawn="1"/>
          </p:nvSpPr>
          <p:spPr>
            <a:xfrm>
              <a:off x="7007226" y="1230313"/>
              <a:ext cx="103188" cy="65088"/>
            </a:xfrm>
            <a:prstGeom prst="rect">
              <a:avLst/>
            </a:prstGeom>
            <a:solidFill>
              <a:srgbClr val="9B5809"/>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21" name="Rectangle 78"/>
            <p:cNvSpPr/>
            <p:nvPr userDrawn="1"/>
          </p:nvSpPr>
          <p:spPr>
            <a:xfrm>
              <a:off x="7110413" y="1325563"/>
              <a:ext cx="104775" cy="19050"/>
            </a:xfrm>
            <a:prstGeom prst="rect">
              <a:avLst/>
            </a:prstGeom>
            <a:solidFill>
              <a:srgbClr val="FBC29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22" name="Rectangle 79"/>
            <p:cNvSpPr/>
            <p:nvPr userDrawn="1"/>
          </p:nvSpPr>
          <p:spPr>
            <a:xfrm>
              <a:off x="7110413" y="1354138"/>
              <a:ext cx="104775" cy="20638"/>
            </a:xfrm>
            <a:prstGeom prst="rect">
              <a:avLst/>
            </a:prstGeom>
            <a:solidFill>
              <a:srgbClr val="FBC29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23"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sz="100"/>
            </a:p>
          </p:txBody>
        </p:sp>
        <p:sp>
          <p:nvSpPr>
            <p:cNvPr id="10324" name="Rectangle 81"/>
            <p:cNvSpPr/>
            <p:nvPr userDrawn="1"/>
          </p:nvSpPr>
          <p:spPr>
            <a:xfrm>
              <a:off x="7215188" y="1493838"/>
              <a:ext cx="101600" cy="31750"/>
            </a:xfrm>
            <a:prstGeom prst="rect">
              <a:avLst/>
            </a:prstGeom>
            <a:solidFill>
              <a:srgbClr val="78484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25" name="Rectangle 82"/>
            <p:cNvSpPr/>
            <p:nvPr userDrawn="1"/>
          </p:nvSpPr>
          <p:spPr>
            <a:xfrm>
              <a:off x="7215188" y="1335088"/>
              <a:ext cx="98425" cy="30163"/>
            </a:xfrm>
            <a:prstGeom prst="rect">
              <a:avLst/>
            </a:prstGeom>
            <a:solidFill>
              <a:srgbClr val="78484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26" name="Rectangle 83"/>
            <p:cNvSpPr/>
            <p:nvPr userDrawn="1"/>
          </p:nvSpPr>
          <p:spPr>
            <a:xfrm>
              <a:off x="7815263" y="1436688"/>
              <a:ext cx="88900" cy="119063"/>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27" name="Rectangle 84"/>
            <p:cNvSpPr/>
            <p:nvPr userDrawn="1"/>
          </p:nvSpPr>
          <p:spPr>
            <a:xfrm>
              <a:off x="7815263" y="1381125"/>
              <a:ext cx="88900" cy="26988"/>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28" name="Rectangle 85"/>
            <p:cNvSpPr/>
            <p:nvPr userDrawn="1"/>
          </p:nvSpPr>
          <p:spPr>
            <a:xfrm>
              <a:off x="7327901" y="1404938"/>
              <a:ext cx="61913" cy="12700"/>
            </a:xfrm>
            <a:prstGeom prst="rect">
              <a:avLst/>
            </a:prstGeom>
            <a:solidFill>
              <a:srgbClr val="7FAAC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29" name="Rectangle 86"/>
            <p:cNvSpPr/>
            <p:nvPr userDrawn="1"/>
          </p:nvSpPr>
          <p:spPr>
            <a:xfrm>
              <a:off x="7327901" y="1420813"/>
              <a:ext cx="61913" cy="12700"/>
            </a:xfrm>
            <a:prstGeom prst="rect">
              <a:avLst/>
            </a:prstGeom>
            <a:solidFill>
              <a:srgbClr val="7FAAC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30" name="Rectangle 87"/>
            <p:cNvSpPr/>
            <p:nvPr userDrawn="1"/>
          </p:nvSpPr>
          <p:spPr>
            <a:xfrm>
              <a:off x="7327901" y="1439863"/>
              <a:ext cx="61913" cy="14288"/>
            </a:xfrm>
            <a:prstGeom prst="rect">
              <a:avLst/>
            </a:prstGeom>
            <a:solidFill>
              <a:srgbClr val="7FAAC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31" name="Rectangle 88"/>
            <p:cNvSpPr/>
            <p:nvPr userDrawn="1"/>
          </p:nvSpPr>
          <p:spPr>
            <a:xfrm>
              <a:off x="8013701" y="1335088"/>
              <a:ext cx="117475" cy="12700"/>
            </a:xfrm>
            <a:prstGeom prst="rect">
              <a:avLst/>
            </a:prstGeom>
            <a:solidFill>
              <a:srgbClr val="B2928E"/>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32" name="Rectangle 89"/>
            <p:cNvSpPr/>
            <p:nvPr userDrawn="1"/>
          </p:nvSpPr>
          <p:spPr>
            <a:xfrm>
              <a:off x="8013701" y="1350963"/>
              <a:ext cx="117475" cy="17463"/>
            </a:xfrm>
            <a:prstGeom prst="rect">
              <a:avLst/>
            </a:prstGeom>
            <a:solidFill>
              <a:srgbClr val="B2928E"/>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33" name="Rectangle 90"/>
            <p:cNvSpPr/>
            <p:nvPr userDrawn="1"/>
          </p:nvSpPr>
          <p:spPr>
            <a:xfrm>
              <a:off x="8013701" y="1371600"/>
              <a:ext cx="117475" cy="12700"/>
            </a:xfrm>
            <a:prstGeom prst="rect">
              <a:avLst/>
            </a:prstGeom>
            <a:solidFill>
              <a:srgbClr val="B2928E"/>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34" name="Rectangle 91"/>
            <p:cNvSpPr/>
            <p:nvPr userDrawn="1"/>
          </p:nvSpPr>
          <p:spPr>
            <a:xfrm>
              <a:off x="8042276" y="1855788"/>
              <a:ext cx="63500" cy="12700"/>
            </a:xfrm>
            <a:prstGeom prst="rect">
              <a:avLst/>
            </a:prstGeom>
            <a:solidFill>
              <a:srgbClr val="B2928E"/>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35" name="Rectangle 92"/>
            <p:cNvSpPr/>
            <p:nvPr userDrawn="1"/>
          </p:nvSpPr>
          <p:spPr>
            <a:xfrm>
              <a:off x="8042276" y="1874838"/>
              <a:ext cx="63500" cy="14288"/>
            </a:xfrm>
            <a:prstGeom prst="rect">
              <a:avLst/>
            </a:prstGeom>
            <a:solidFill>
              <a:srgbClr val="B2928E"/>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36" name="Rectangle 93"/>
            <p:cNvSpPr/>
            <p:nvPr userDrawn="1"/>
          </p:nvSpPr>
          <p:spPr>
            <a:xfrm>
              <a:off x="7558088" y="1222375"/>
              <a:ext cx="66675" cy="14288"/>
            </a:xfrm>
            <a:prstGeom prst="rect">
              <a:avLst/>
            </a:prstGeom>
            <a:solidFill>
              <a:srgbClr val="F7A58A"/>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37" name="Rectangle 94"/>
            <p:cNvSpPr/>
            <p:nvPr userDrawn="1"/>
          </p:nvSpPr>
          <p:spPr>
            <a:xfrm>
              <a:off x="7558088" y="1243013"/>
              <a:ext cx="66675" cy="12700"/>
            </a:xfrm>
            <a:prstGeom prst="rect">
              <a:avLst/>
            </a:prstGeom>
            <a:solidFill>
              <a:srgbClr val="F7A58A"/>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38" name="Rectangle 95"/>
            <p:cNvSpPr/>
            <p:nvPr userDrawn="1"/>
          </p:nvSpPr>
          <p:spPr>
            <a:xfrm>
              <a:off x="7558088" y="1262063"/>
              <a:ext cx="66675" cy="14288"/>
            </a:xfrm>
            <a:prstGeom prst="rect">
              <a:avLst/>
            </a:prstGeom>
            <a:solidFill>
              <a:srgbClr val="F7A58A"/>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39" name="Rectangle 96"/>
            <p:cNvSpPr/>
            <p:nvPr userDrawn="1"/>
          </p:nvSpPr>
          <p:spPr>
            <a:xfrm>
              <a:off x="7542213" y="1858963"/>
              <a:ext cx="98425" cy="12700"/>
            </a:xfrm>
            <a:prstGeom prst="rect">
              <a:avLst/>
            </a:prstGeom>
            <a:solidFill>
              <a:srgbClr val="F7A58A"/>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40" name="Rectangle 97"/>
            <p:cNvSpPr/>
            <p:nvPr userDrawn="1"/>
          </p:nvSpPr>
          <p:spPr>
            <a:xfrm>
              <a:off x="7419976" y="1292225"/>
              <a:ext cx="107950" cy="61913"/>
            </a:xfrm>
            <a:prstGeom prst="rect">
              <a:avLst/>
            </a:prstGeom>
            <a:solidFill>
              <a:srgbClr val="59527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41" name="Rectangle 98"/>
            <p:cNvSpPr/>
            <p:nvPr userDrawn="1"/>
          </p:nvSpPr>
          <p:spPr>
            <a:xfrm>
              <a:off x="7499351" y="1782763"/>
              <a:ext cx="25400" cy="109538"/>
            </a:xfrm>
            <a:prstGeom prst="rect">
              <a:avLst/>
            </a:prstGeom>
            <a:solidFill>
              <a:srgbClr val="59527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42" name="Rectangle 99"/>
            <p:cNvSpPr/>
            <p:nvPr userDrawn="1"/>
          </p:nvSpPr>
          <p:spPr>
            <a:xfrm>
              <a:off x="7462838" y="1782763"/>
              <a:ext cx="22225" cy="109538"/>
            </a:xfrm>
            <a:prstGeom prst="rect">
              <a:avLst/>
            </a:prstGeom>
            <a:solidFill>
              <a:srgbClr val="59527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43" name="Rectangle 100"/>
            <p:cNvSpPr/>
            <p:nvPr userDrawn="1"/>
          </p:nvSpPr>
          <p:spPr>
            <a:xfrm>
              <a:off x="7423151" y="1782763"/>
              <a:ext cx="22225" cy="109538"/>
            </a:xfrm>
            <a:prstGeom prst="rect">
              <a:avLst/>
            </a:prstGeom>
            <a:solidFill>
              <a:srgbClr val="59527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44" name="Rectangle 101"/>
            <p:cNvSpPr/>
            <p:nvPr userDrawn="1"/>
          </p:nvSpPr>
          <p:spPr>
            <a:xfrm>
              <a:off x="7766051" y="1227138"/>
              <a:ext cx="19050" cy="469900"/>
            </a:xfrm>
            <a:prstGeom prst="rect">
              <a:avLst/>
            </a:prstGeom>
            <a:solidFill>
              <a:srgbClr val="A4928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45" name="Rectangle 102"/>
            <p:cNvSpPr/>
            <p:nvPr userDrawn="1"/>
          </p:nvSpPr>
          <p:spPr>
            <a:xfrm>
              <a:off x="7904163" y="1776413"/>
              <a:ext cx="109538" cy="30163"/>
            </a:xfrm>
            <a:prstGeom prst="rect">
              <a:avLst/>
            </a:prstGeom>
            <a:solidFill>
              <a:srgbClr val="AC6536"/>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46" name="Rectangle 103"/>
            <p:cNvSpPr/>
            <p:nvPr userDrawn="1"/>
          </p:nvSpPr>
          <p:spPr>
            <a:xfrm>
              <a:off x="7904163" y="1819275"/>
              <a:ext cx="109538" cy="26988"/>
            </a:xfrm>
            <a:prstGeom prst="rect">
              <a:avLst/>
            </a:prstGeom>
            <a:solidFill>
              <a:srgbClr val="AC6536"/>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47" name="Rectangle 104"/>
            <p:cNvSpPr/>
            <p:nvPr userDrawn="1"/>
          </p:nvSpPr>
          <p:spPr>
            <a:xfrm>
              <a:off x="8228013" y="1800225"/>
              <a:ext cx="12700" cy="92075"/>
            </a:xfrm>
            <a:prstGeom prst="rect">
              <a:avLst/>
            </a:prstGeom>
            <a:solidFill>
              <a:srgbClr val="886273"/>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48" name="Rectangle 105"/>
            <p:cNvSpPr/>
            <p:nvPr userDrawn="1"/>
          </p:nvSpPr>
          <p:spPr>
            <a:xfrm>
              <a:off x="8253413" y="1800225"/>
              <a:ext cx="17463" cy="92075"/>
            </a:xfrm>
            <a:prstGeom prst="rect">
              <a:avLst/>
            </a:prstGeom>
            <a:solidFill>
              <a:srgbClr val="886273"/>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49" name="Rectangle 106"/>
            <p:cNvSpPr/>
            <p:nvPr userDrawn="1"/>
          </p:nvSpPr>
          <p:spPr>
            <a:xfrm>
              <a:off x="8283576" y="1800225"/>
              <a:ext cx="15875" cy="92075"/>
            </a:xfrm>
            <a:prstGeom prst="rect">
              <a:avLst/>
            </a:prstGeom>
            <a:solidFill>
              <a:srgbClr val="886273"/>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50" name="Rectangle 107"/>
            <p:cNvSpPr/>
            <p:nvPr userDrawn="1"/>
          </p:nvSpPr>
          <p:spPr>
            <a:xfrm>
              <a:off x="6826251" y="1914525"/>
              <a:ext cx="1674813" cy="3678238"/>
            </a:xfrm>
            <a:prstGeom prst="rect">
              <a:avLst/>
            </a:prstGeom>
            <a:solidFill>
              <a:srgbClr val="919DA5"/>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51" name="Rectangle 108"/>
            <p:cNvSpPr/>
            <p:nvPr userDrawn="1"/>
          </p:nvSpPr>
          <p:spPr>
            <a:xfrm>
              <a:off x="6942138" y="2089150"/>
              <a:ext cx="1443038" cy="1087438"/>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52" name="Rectangle 109"/>
            <p:cNvSpPr/>
            <p:nvPr userDrawn="1"/>
          </p:nvSpPr>
          <p:spPr>
            <a:xfrm>
              <a:off x="6942138" y="3225800"/>
              <a:ext cx="1443038" cy="1090613"/>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53" name="Rectangle 110"/>
            <p:cNvSpPr/>
            <p:nvPr userDrawn="1"/>
          </p:nvSpPr>
          <p:spPr>
            <a:xfrm>
              <a:off x="6942138" y="4365625"/>
              <a:ext cx="1443038" cy="1087438"/>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54" name="Rectangle 111"/>
            <p:cNvSpPr/>
            <p:nvPr userDrawn="1"/>
          </p:nvSpPr>
          <p:spPr>
            <a:xfrm>
              <a:off x="7399338" y="2312988"/>
              <a:ext cx="508000" cy="271463"/>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55"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10356" name="Rectangle 113"/>
            <p:cNvSpPr/>
            <p:nvPr userDrawn="1"/>
          </p:nvSpPr>
          <p:spPr>
            <a:xfrm>
              <a:off x="7399338" y="3408363"/>
              <a:ext cx="508000" cy="269875"/>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57"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sz="100"/>
            </a:p>
          </p:txBody>
        </p:sp>
        <p:sp>
          <p:nvSpPr>
            <p:cNvPr id="10358" name="Rectangle 115"/>
            <p:cNvSpPr/>
            <p:nvPr userDrawn="1"/>
          </p:nvSpPr>
          <p:spPr>
            <a:xfrm>
              <a:off x="7402513" y="4533900"/>
              <a:ext cx="508000" cy="271463"/>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59"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10360"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sz="100"/>
            </a:p>
          </p:txBody>
        </p:sp>
        <p:sp>
          <p:nvSpPr>
            <p:cNvPr id="10361"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sz="100"/>
            </a:p>
          </p:txBody>
        </p:sp>
        <p:sp>
          <p:nvSpPr>
            <p:cNvPr id="10362"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sz="100"/>
            </a:p>
          </p:txBody>
        </p:sp>
        <p:sp>
          <p:nvSpPr>
            <p:cNvPr id="10363"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sz="100"/>
            </a:p>
          </p:txBody>
        </p:sp>
        <p:sp>
          <p:nvSpPr>
            <p:cNvPr id="10364"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sz="100"/>
            </a:p>
          </p:txBody>
        </p:sp>
        <p:sp>
          <p:nvSpPr>
            <p:cNvPr id="10365"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sz="100"/>
            </a:p>
          </p:txBody>
        </p:sp>
        <p:sp>
          <p:nvSpPr>
            <p:cNvPr id="10366"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sz="100"/>
            </a:p>
          </p:txBody>
        </p:sp>
        <p:sp>
          <p:nvSpPr>
            <p:cNvPr id="10367"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sz="100"/>
            </a:p>
          </p:txBody>
        </p:sp>
        <p:sp>
          <p:nvSpPr>
            <p:cNvPr id="10368"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sz="100"/>
            </a:p>
          </p:txBody>
        </p:sp>
        <p:sp>
          <p:nvSpPr>
            <p:cNvPr id="10369"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sz="100"/>
            </a:p>
          </p:txBody>
        </p:sp>
        <p:sp>
          <p:nvSpPr>
            <p:cNvPr id="10370"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sz="100"/>
            </a:p>
          </p:txBody>
        </p:sp>
        <p:sp>
          <p:nvSpPr>
            <p:cNvPr id="10371"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sz="100"/>
            </a:p>
          </p:txBody>
        </p:sp>
        <p:sp>
          <p:nvSpPr>
            <p:cNvPr id="10372"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sz="100"/>
            </a:p>
          </p:txBody>
        </p:sp>
        <p:sp>
          <p:nvSpPr>
            <p:cNvPr id="10373"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sz="100"/>
            </a:p>
          </p:txBody>
        </p:sp>
        <p:sp>
          <p:nvSpPr>
            <p:cNvPr id="10374" name="Rectangle 131"/>
            <p:cNvSpPr/>
            <p:nvPr userDrawn="1"/>
          </p:nvSpPr>
          <p:spPr>
            <a:xfrm>
              <a:off x="5856288" y="2263775"/>
              <a:ext cx="290513" cy="296863"/>
            </a:xfrm>
            <a:prstGeom prst="rect">
              <a:avLst/>
            </a:prstGeom>
            <a:solidFill>
              <a:srgbClr val="FAC3AA"/>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75"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sz="100"/>
            </a:p>
          </p:txBody>
        </p:sp>
        <p:sp>
          <p:nvSpPr>
            <p:cNvPr id="10376"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sz="100"/>
            </a:p>
          </p:txBody>
        </p:sp>
        <p:sp>
          <p:nvSpPr>
            <p:cNvPr id="10377"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sz="100"/>
            </a:p>
          </p:txBody>
        </p:sp>
        <p:sp>
          <p:nvSpPr>
            <p:cNvPr id="10378"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sz="100"/>
            </a:p>
          </p:txBody>
        </p:sp>
        <p:sp>
          <p:nvSpPr>
            <p:cNvPr id="10379"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sz="100"/>
            </a:p>
          </p:txBody>
        </p:sp>
        <p:sp>
          <p:nvSpPr>
            <p:cNvPr id="10380"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sz="100"/>
            </a:p>
          </p:txBody>
        </p:sp>
        <p:sp>
          <p:nvSpPr>
            <p:cNvPr id="10381"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sz="100"/>
            </a:p>
          </p:txBody>
        </p:sp>
        <p:sp>
          <p:nvSpPr>
            <p:cNvPr id="10382"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sz="100"/>
            </a:p>
          </p:txBody>
        </p:sp>
        <p:sp>
          <p:nvSpPr>
            <p:cNvPr id="10383"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sz="100"/>
            </a:p>
          </p:txBody>
        </p:sp>
        <p:sp>
          <p:nvSpPr>
            <p:cNvPr id="10384"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sz="100"/>
            </a:p>
          </p:txBody>
        </p:sp>
        <p:sp>
          <p:nvSpPr>
            <p:cNvPr id="10385"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sz="100"/>
            </a:p>
          </p:txBody>
        </p:sp>
        <p:sp>
          <p:nvSpPr>
            <p:cNvPr id="10386"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sz="100"/>
            </a:p>
          </p:txBody>
        </p:sp>
        <p:sp>
          <p:nvSpPr>
            <p:cNvPr id="10387"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sz="100"/>
            </a:p>
          </p:txBody>
        </p:sp>
        <p:sp>
          <p:nvSpPr>
            <p:cNvPr id="10388"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sz="100"/>
            </a:p>
          </p:txBody>
        </p:sp>
        <p:sp>
          <p:nvSpPr>
            <p:cNvPr id="10389"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sz="100"/>
            </a:p>
          </p:txBody>
        </p:sp>
        <p:sp>
          <p:nvSpPr>
            <p:cNvPr id="10390"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sz="100"/>
            </a:p>
          </p:txBody>
        </p:sp>
        <p:sp>
          <p:nvSpPr>
            <p:cNvPr id="10391"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sz="100"/>
            </a:p>
          </p:txBody>
        </p:sp>
        <p:sp>
          <p:nvSpPr>
            <p:cNvPr id="10392"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sz="100"/>
            </a:p>
          </p:txBody>
        </p:sp>
        <p:sp>
          <p:nvSpPr>
            <p:cNvPr id="10393"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sz="100"/>
            </a:p>
          </p:txBody>
        </p:sp>
        <p:sp>
          <p:nvSpPr>
            <p:cNvPr id="10394"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sz="100"/>
            </a:p>
          </p:txBody>
        </p:sp>
        <p:sp>
          <p:nvSpPr>
            <p:cNvPr id="10395"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sz="100"/>
            </a:p>
          </p:txBody>
        </p:sp>
        <p:sp>
          <p:nvSpPr>
            <p:cNvPr id="10396"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sz="100"/>
            </a:p>
          </p:txBody>
        </p:sp>
        <p:sp>
          <p:nvSpPr>
            <p:cNvPr id="10397"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sz="100"/>
            </a:p>
          </p:txBody>
        </p:sp>
        <p:sp>
          <p:nvSpPr>
            <p:cNvPr id="10398" name="Rectangle 155"/>
            <p:cNvSpPr/>
            <p:nvPr userDrawn="1"/>
          </p:nvSpPr>
          <p:spPr>
            <a:xfrm>
              <a:off x="3060701" y="3298825"/>
              <a:ext cx="6053138" cy="134938"/>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399"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sz="100"/>
            </a:p>
          </p:txBody>
        </p:sp>
        <p:sp>
          <p:nvSpPr>
            <p:cNvPr id="10400"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sz="100"/>
            </a:p>
          </p:txBody>
        </p:sp>
        <p:sp>
          <p:nvSpPr>
            <p:cNvPr id="10401"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sz="100"/>
            </a:p>
          </p:txBody>
        </p:sp>
        <p:sp>
          <p:nvSpPr>
            <p:cNvPr id="10402"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sz="100"/>
            </a:p>
          </p:txBody>
        </p:sp>
        <p:sp>
          <p:nvSpPr>
            <p:cNvPr id="10403"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sz="100"/>
            </a:p>
          </p:txBody>
        </p:sp>
        <p:sp>
          <p:nvSpPr>
            <p:cNvPr id="10404"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sz="100"/>
            </a:p>
          </p:txBody>
        </p:sp>
        <p:sp>
          <p:nvSpPr>
            <p:cNvPr id="10405"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sz="100"/>
            </a:p>
          </p:txBody>
        </p:sp>
        <p:sp>
          <p:nvSpPr>
            <p:cNvPr id="10406"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sz="100"/>
            </a:p>
          </p:txBody>
        </p:sp>
        <p:sp>
          <p:nvSpPr>
            <p:cNvPr id="10407"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sz="100"/>
            </a:p>
          </p:txBody>
        </p:sp>
        <p:sp>
          <p:nvSpPr>
            <p:cNvPr id="10408"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sz="100"/>
            </a:p>
          </p:txBody>
        </p:sp>
        <p:sp>
          <p:nvSpPr>
            <p:cNvPr id="10409"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sz="100"/>
            </a:p>
          </p:txBody>
        </p:sp>
        <p:sp>
          <p:nvSpPr>
            <p:cNvPr id="10410"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sz="100"/>
            </a:p>
          </p:txBody>
        </p:sp>
        <p:sp>
          <p:nvSpPr>
            <p:cNvPr id="10411"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sz="100"/>
            </a:p>
          </p:txBody>
        </p:sp>
        <p:sp>
          <p:nvSpPr>
            <p:cNvPr id="10412"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sz="100"/>
            </a:p>
          </p:txBody>
        </p:sp>
        <p:sp>
          <p:nvSpPr>
            <p:cNvPr id="10413"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sz="100"/>
            </a:p>
          </p:txBody>
        </p:sp>
        <p:sp>
          <p:nvSpPr>
            <p:cNvPr id="10414"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sz="100"/>
            </a:p>
          </p:txBody>
        </p:sp>
        <p:sp>
          <p:nvSpPr>
            <p:cNvPr id="10415"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sz="100"/>
            </a:p>
          </p:txBody>
        </p:sp>
        <p:sp>
          <p:nvSpPr>
            <p:cNvPr id="10416" name="Rectangle 173"/>
            <p:cNvSpPr/>
            <p:nvPr userDrawn="1"/>
          </p:nvSpPr>
          <p:spPr>
            <a:xfrm>
              <a:off x="2563813" y="4484688"/>
              <a:ext cx="107950" cy="498475"/>
            </a:xfrm>
            <a:prstGeom prst="rect">
              <a:avLst/>
            </a:prstGeom>
            <a:solidFill>
              <a:srgbClr val="808184"/>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417" name="Rectangle 174"/>
            <p:cNvSpPr/>
            <p:nvPr userDrawn="1"/>
          </p:nvSpPr>
          <p:spPr>
            <a:xfrm>
              <a:off x="2616201" y="4484688"/>
              <a:ext cx="55563" cy="498475"/>
            </a:xfrm>
            <a:prstGeom prst="rect">
              <a:avLst/>
            </a:prstGeom>
            <a:solidFill>
              <a:srgbClr val="8D8D8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418"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sz="100"/>
            </a:p>
          </p:txBody>
        </p:sp>
        <p:sp>
          <p:nvSpPr>
            <p:cNvPr id="10419"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sz="100"/>
            </a:p>
          </p:txBody>
        </p:sp>
        <p:sp>
          <p:nvSpPr>
            <p:cNvPr id="10420"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sz="100"/>
            </a:p>
          </p:txBody>
        </p:sp>
        <p:sp>
          <p:nvSpPr>
            <p:cNvPr id="10421"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sz="100"/>
            </a:p>
          </p:txBody>
        </p:sp>
        <p:sp>
          <p:nvSpPr>
            <p:cNvPr id="10422"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sz="100"/>
            </a:p>
          </p:txBody>
        </p:sp>
        <p:sp>
          <p:nvSpPr>
            <p:cNvPr id="10423"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sz="100"/>
            </a:p>
          </p:txBody>
        </p:sp>
        <p:sp>
          <p:nvSpPr>
            <p:cNvPr id="10424"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sz="100"/>
            </a:p>
          </p:txBody>
        </p:sp>
        <p:sp>
          <p:nvSpPr>
            <p:cNvPr id="10425"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sz="100"/>
            </a:p>
          </p:txBody>
        </p:sp>
        <p:sp>
          <p:nvSpPr>
            <p:cNvPr id="10426" name="Oval 183"/>
            <p:cNvSpPr/>
            <p:nvPr userDrawn="1"/>
          </p:nvSpPr>
          <p:spPr>
            <a:xfrm>
              <a:off x="2052638" y="5443538"/>
              <a:ext cx="134938"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427" name="Oval 184"/>
            <p:cNvSpPr/>
            <p:nvPr userDrawn="1"/>
          </p:nvSpPr>
          <p:spPr>
            <a:xfrm>
              <a:off x="3041651" y="5443538"/>
              <a:ext cx="138113"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428"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sz="100"/>
            </a:p>
          </p:txBody>
        </p:sp>
        <p:sp>
          <p:nvSpPr>
            <p:cNvPr id="10429" name="Oval 186"/>
            <p:cNvSpPr/>
            <p:nvPr userDrawn="1"/>
          </p:nvSpPr>
          <p:spPr>
            <a:xfrm>
              <a:off x="2546351" y="5443538"/>
              <a:ext cx="134938"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430"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10431"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sz="100"/>
            </a:p>
          </p:txBody>
        </p:sp>
        <p:sp>
          <p:nvSpPr>
            <p:cNvPr id="10432"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10433"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sz="100"/>
            </a:p>
          </p:txBody>
        </p:sp>
        <p:sp>
          <p:nvSpPr>
            <p:cNvPr id="10434"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sz="100"/>
            </a:p>
          </p:txBody>
        </p:sp>
        <p:sp>
          <p:nvSpPr>
            <p:cNvPr id="10435"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sz="100"/>
            </a:p>
          </p:txBody>
        </p:sp>
        <p:sp>
          <p:nvSpPr>
            <p:cNvPr id="10436"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sz="100"/>
            </a:p>
          </p:txBody>
        </p:sp>
        <p:sp>
          <p:nvSpPr>
            <p:cNvPr id="10437"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sz="100"/>
            </a:p>
          </p:txBody>
        </p:sp>
        <p:sp>
          <p:nvSpPr>
            <p:cNvPr id="10438"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sz="100"/>
            </a:p>
          </p:txBody>
        </p:sp>
        <p:sp>
          <p:nvSpPr>
            <p:cNvPr id="10439"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sz="100"/>
            </a:p>
          </p:txBody>
        </p:sp>
        <p:sp>
          <p:nvSpPr>
            <p:cNvPr id="10440"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sz="100"/>
            </a:p>
          </p:txBody>
        </p:sp>
        <p:sp>
          <p:nvSpPr>
            <p:cNvPr id="10441"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sz="100"/>
            </a:p>
          </p:txBody>
        </p:sp>
        <p:sp>
          <p:nvSpPr>
            <p:cNvPr id="10442"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sz="100"/>
            </a:p>
          </p:txBody>
        </p:sp>
        <p:sp>
          <p:nvSpPr>
            <p:cNvPr id="10443"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sz="100"/>
            </a:p>
          </p:txBody>
        </p:sp>
        <p:sp>
          <p:nvSpPr>
            <p:cNvPr id="10444"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sz="100"/>
            </a:p>
          </p:txBody>
        </p:sp>
        <p:sp>
          <p:nvSpPr>
            <p:cNvPr id="10445"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sz="100"/>
            </a:p>
          </p:txBody>
        </p:sp>
        <p:sp>
          <p:nvSpPr>
            <p:cNvPr id="10446"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sz="100"/>
            </a:p>
          </p:txBody>
        </p:sp>
        <p:sp>
          <p:nvSpPr>
            <p:cNvPr id="10447"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sz="100"/>
            </a:p>
          </p:txBody>
        </p:sp>
        <p:sp>
          <p:nvSpPr>
            <p:cNvPr id="10448"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sz="100"/>
            </a:p>
          </p:txBody>
        </p:sp>
        <p:sp>
          <p:nvSpPr>
            <p:cNvPr id="10449"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sz="100"/>
            </a:p>
          </p:txBody>
        </p:sp>
        <p:sp>
          <p:nvSpPr>
            <p:cNvPr id="10450"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sz="100"/>
            </a:p>
          </p:txBody>
        </p:sp>
        <p:sp>
          <p:nvSpPr>
            <p:cNvPr id="10451"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sz="100"/>
            </a:p>
          </p:txBody>
        </p:sp>
        <p:sp>
          <p:nvSpPr>
            <p:cNvPr id="10452"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sz="100"/>
            </a:p>
          </p:txBody>
        </p:sp>
        <p:sp>
          <p:nvSpPr>
            <p:cNvPr id="10453"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sz="100"/>
            </a:p>
          </p:txBody>
        </p:sp>
        <p:sp>
          <p:nvSpPr>
            <p:cNvPr id="10454"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sz="100"/>
            </a:p>
          </p:txBody>
        </p:sp>
        <p:sp>
          <p:nvSpPr>
            <p:cNvPr id="10455"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sz="100"/>
            </a:p>
          </p:txBody>
        </p:sp>
        <p:sp>
          <p:nvSpPr>
            <p:cNvPr id="10456"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sz="100"/>
            </a:p>
          </p:txBody>
        </p:sp>
        <p:sp>
          <p:nvSpPr>
            <p:cNvPr id="10457"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sz="100"/>
            </a:p>
          </p:txBody>
        </p:sp>
        <p:sp>
          <p:nvSpPr>
            <p:cNvPr id="10458"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sz="100"/>
            </a:p>
          </p:txBody>
        </p:sp>
        <p:sp>
          <p:nvSpPr>
            <p:cNvPr id="10459"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sz="100"/>
            </a:p>
          </p:txBody>
        </p:sp>
        <p:sp>
          <p:nvSpPr>
            <p:cNvPr id="10460"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sz="100"/>
            </a:p>
          </p:txBody>
        </p:sp>
        <p:sp>
          <p:nvSpPr>
            <p:cNvPr id="10461"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sz="100"/>
            </a:p>
          </p:txBody>
        </p:sp>
        <p:sp>
          <p:nvSpPr>
            <p:cNvPr id="10462"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sz="100"/>
            </a:p>
          </p:txBody>
        </p:sp>
        <p:sp>
          <p:nvSpPr>
            <p:cNvPr id="10463"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sz="100"/>
            </a:p>
          </p:txBody>
        </p:sp>
        <p:sp>
          <p:nvSpPr>
            <p:cNvPr id="10464"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sz="100"/>
            </a:p>
          </p:txBody>
        </p:sp>
        <p:sp>
          <p:nvSpPr>
            <p:cNvPr id="10465"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sz="100"/>
            </a:p>
          </p:txBody>
        </p:sp>
        <p:sp>
          <p:nvSpPr>
            <p:cNvPr id="10466"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sz="100"/>
            </a:p>
          </p:txBody>
        </p:sp>
        <p:sp>
          <p:nvSpPr>
            <p:cNvPr id="10467"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sz="100"/>
            </a:p>
          </p:txBody>
        </p:sp>
        <p:sp>
          <p:nvSpPr>
            <p:cNvPr id="10468"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sz="100"/>
            </a:p>
          </p:txBody>
        </p:sp>
        <p:sp>
          <p:nvSpPr>
            <p:cNvPr id="10469"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sz="100"/>
            </a:p>
          </p:txBody>
        </p:sp>
        <p:sp>
          <p:nvSpPr>
            <p:cNvPr id="10470"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sz="100"/>
            </a:p>
          </p:txBody>
        </p:sp>
        <p:sp>
          <p:nvSpPr>
            <p:cNvPr id="10471"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sz="100"/>
            </a:p>
          </p:txBody>
        </p:sp>
        <p:sp>
          <p:nvSpPr>
            <p:cNvPr id="10472"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sz="100"/>
            </a:p>
          </p:txBody>
        </p:sp>
        <p:sp>
          <p:nvSpPr>
            <p:cNvPr id="10473"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sz="100"/>
            </a:p>
          </p:txBody>
        </p:sp>
        <p:sp>
          <p:nvSpPr>
            <p:cNvPr id="10474"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sz="100"/>
            </a:p>
          </p:txBody>
        </p:sp>
        <p:sp>
          <p:nvSpPr>
            <p:cNvPr id="10475"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sz="100"/>
            </a:p>
          </p:txBody>
        </p:sp>
        <p:sp>
          <p:nvSpPr>
            <p:cNvPr id="10476"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sz="100"/>
            </a:p>
          </p:txBody>
        </p:sp>
        <p:sp>
          <p:nvSpPr>
            <p:cNvPr id="10477"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sz="100"/>
            </a:p>
          </p:txBody>
        </p:sp>
        <p:sp>
          <p:nvSpPr>
            <p:cNvPr id="10478"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sz="100"/>
            </a:p>
          </p:txBody>
        </p:sp>
        <p:sp>
          <p:nvSpPr>
            <p:cNvPr id="10479"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sz="100"/>
            </a:p>
          </p:txBody>
        </p:sp>
        <p:sp>
          <p:nvSpPr>
            <p:cNvPr id="10480"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sz="100"/>
            </a:p>
          </p:txBody>
        </p:sp>
        <p:sp>
          <p:nvSpPr>
            <p:cNvPr id="10481"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sz="100"/>
            </a:p>
          </p:txBody>
        </p:sp>
        <p:sp>
          <p:nvSpPr>
            <p:cNvPr id="10482"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sz="100"/>
            </a:p>
          </p:txBody>
        </p:sp>
        <p:sp>
          <p:nvSpPr>
            <p:cNvPr id="10483"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sz="100"/>
            </a:p>
          </p:txBody>
        </p:sp>
        <p:sp>
          <p:nvSpPr>
            <p:cNvPr id="10484"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sz="100"/>
            </a:p>
          </p:txBody>
        </p:sp>
        <p:sp>
          <p:nvSpPr>
            <p:cNvPr id="10485"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sz="100"/>
            </a:p>
          </p:txBody>
        </p:sp>
        <p:sp>
          <p:nvSpPr>
            <p:cNvPr id="10486"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sz="100"/>
            </a:p>
          </p:txBody>
        </p:sp>
        <p:sp>
          <p:nvSpPr>
            <p:cNvPr id="10487"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sz="100"/>
            </a:p>
          </p:txBody>
        </p:sp>
        <p:sp>
          <p:nvSpPr>
            <p:cNvPr id="10488"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sz="100"/>
            </a:p>
          </p:txBody>
        </p:sp>
        <p:sp>
          <p:nvSpPr>
            <p:cNvPr id="10489"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sz="100"/>
            </a:p>
          </p:txBody>
        </p:sp>
        <p:sp>
          <p:nvSpPr>
            <p:cNvPr id="10490"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sz="100"/>
            </a:p>
          </p:txBody>
        </p:sp>
        <p:sp>
          <p:nvSpPr>
            <p:cNvPr id="10491"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sz="100"/>
            </a:p>
          </p:txBody>
        </p:sp>
        <p:sp>
          <p:nvSpPr>
            <p:cNvPr id="10492"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sz="100"/>
            </a:p>
          </p:txBody>
        </p:sp>
        <p:sp>
          <p:nvSpPr>
            <p:cNvPr id="10493"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sz="100"/>
            </a:p>
          </p:txBody>
        </p:sp>
        <p:sp>
          <p:nvSpPr>
            <p:cNvPr id="10494"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sz="100"/>
            </a:p>
          </p:txBody>
        </p:sp>
        <p:sp>
          <p:nvSpPr>
            <p:cNvPr id="10495"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sz="100"/>
            </a:p>
          </p:txBody>
        </p:sp>
        <p:sp>
          <p:nvSpPr>
            <p:cNvPr id="10496"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sz="100"/>
            </a:p>
          </p:txBody>
        </p:sp>
        <p:sp>
          <p:nvSpPr>
            <p:cNvPr id="10497"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sz="100"/>
            </a:p>
          </p:txBody>
        </p:sp>
        <p:sp>
          <p:nvSpPr>
            <p:cNvPr id="10498"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sz="100"/>
            </a:p>
          </p:txBody>
        </p:sp>
        <p:sp>
          <p:nvSpPr>
            <p:cNvPr id="10499"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sz="100"/>
            </a:p>
          </p:txBody>
        </p:sp>
        <p:sp>
          <p:nvSpPr>
            <p:cNvPr id="10500"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sz="100"/>
            </a:p>
          </p:txBody>
        </p:sp>
        <p:sp>
          <p:nvSpPr>
            <p:cNvPr id="10501" name="Rectangle 259"/>
            <p:cNvSpPr/>
            <p:nvPr userDrawn="1"/>
          </p:nvSpPr>
          <p:spPr>
            <a:xfrm>
              <a:off x="3589338" y="3259138"/>
              <a:ext cx="579438" cy="39688"/>
            </a:xfrm>
            <a:prstGeom prst="rect">
              <a:avLst/>
            </a:prstGeom>
            <a:solidFill>
              <a:srgbClr val="FFFFF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02"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sz="100"/>
            </a:p>
          </p:txBody>
        </p:sp>
        <p:sp>
          <p:nvSpPr>
            <p:cNvPr id="10503"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sz="100"/>
            </a:p>
          </p:txBody>
        </p:sp>
        <p:sp>
          <p:nvSpPr>
            <p:cNvPr id="10504"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sz="100"/>
            </a:p>
          </p:txBody>
        </p:sp>
        <p:sp>
          <p:nvSpPr>
            <p:cNvPr id="10505"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sz="100"/>
            </a:p>
          </p:txBody>
        </p:sp>
        <p:sp>
          <p:nvSpPr>
            <p:cNvPr id="10506"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sz="100"/>
            </a:p>
          </p:txBody>
        </p:sp>
        <p:sp>
          <p:nvSpPr>
            <p:cNvPr id="10507"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sz="100"/>
            </a:p>
          </p:txBody>
        </p:sp>
        <p:sp>
          <p:nvSpPr>
            <p:cNvPr id="10508"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sz="100"/>
            </a:p>
          </p:txBody>
        </p:sp>
        <p:sp>
          <p:nvSpPr>
            <p:cNvPr id="10509"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sz="100"/>
            </a:p>
          </p:txBody>
        </p:sp>
        <p:sp>
          <p:nvSpPr>
            <p:cNvPr id="10510"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sz="100"/>
            </a:p>
          </p:txBody>
        </p:sp>
        <p:sp>
          <p:nvSpPr>
            <p:cNvPr id="10511"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sz="100"/>
            </a:p>
          </p:txBody>
        </p:sp>
        <p:sp>
          <p:nvSpPr>
            <p:cNvPr id="10512"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sz="100"/>
            </a:p>
          </p:txBody>
        </p:sp>
        <p:sp>
          <p:nvSpPr>
            <p:cNvPr id="10513"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sz="100"/>
            </a:p>
          </p:txBody>
        </p:sp>
        <p:sp>
          <p:nvSpPr>
            <p:cNvPr id="10514"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sz="100"/>
            </a:p>
          </p:txBody>
        </p:sp>
        <p:sp>
          <p:nvSpPr>
            <p:cNvPr id="10515" name="Rectangle 273"/>
            <p:cNvSpPr/>
            <p:nvPr userDrawn="1"/>
          </p:nvSpPr>
          <p:spPr>
            <a:xfrm>
              <a:off x="9434513" y="4484688"/>
              <a:ext cx="111125" cy="498475"/>
            </a:xfrm>
            <a:prstGeom prst="rect">
              <a:avLst/>
            </a:prstGeom>
            <a:solidFill>
              <a:srgbClr val="808184"/>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16" name="Rectangle 274"/>
            <p:cNvSpPr/>
            <p:nvPr userDrawn="1"/>
          </p:nvSpPr>
          <p:spPr>
            <a:xfrm>
              <a:off x="9434513" y="4484688"/>
              <a:ext cx="55563" cy="498475"/>
            </a:xfrm>
            <a:prstGeom prst="rect">
              <a:avLst/>
            </a:prstGeom>
            <a:solidFill>
              <a:srgbClr val="8D8D8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17"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sz="100"/>
            </a:p>
          </p:txBody>
        </p:sp>
        <p:sp>
          <p:nvSpPr>
            <p:cNvPr id="10518"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sz="100"/>
            </a:p>
          </p:txBody>
        </p:sp>
        <p:sp>
          <p:nvSpPr>
            <p:cNvPr id="10519"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sz="100"/>
            </a:p>
          </p:txBody>
        </p:sp>
        <p:sp>
          <p:nvSpPr>
            <p:cNvPr id="10520"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sz="100"/>
            </a:p>
          </p:txBody>
        </p:sp>
        <p:sp>
          <p:nvSpPr>
            <p:cNvPr id="10521"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sz="100"/>
            </a:p>
          </p:txBody>
        </p:sp>
        <p:sp>
          <p:nvSpPr>
            <p:cNvPr id="10522"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sz="100"/>
            </a:p>
          </p:txBody>
        </p:sp>
        <p:sp>
          <p:nvSpPr>
            <p:cNvPr id="10523"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sz="100"/>
            </a:p>
          </p:txBody>
        </p:sp>
        <p:sp>
          <p:nvSpPr>
            <p:cNvPr id="10524"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sz="100"/>
            </a:p>
          </p:txBody>
        </p:sp>
        <p:sp>
          <p:nvSpPr>
            <p:cNvPr id="10525" name="Oval 283"/>
            <p:cNvSpPr/>
            <p:nvPr userDrawn="1"/>
          </p:nvSpPr>
          <p:spPr>
            <a:xfrm>
              <a:off x="9921876" y="5443538"/>
              <a:ext cx="134938"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26" name="Oval 284"/>
            <p:cNvSpPr/>
            <p:nvPr userDrawn="1"/>
          </p:nvSpPr>
          <p:spPr>
            <a:xfrm>
              <a:off x="8929688" y="5443538"/>
              <a:ext cx="134938"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27"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sz="100"/>
            </a:p>
          </p:txBody>
        </p:sp>
        <p:sp>
          <p:nvSpPr>
            <p:cNvPr id="10528" name="Oval 286"/>
            <p:cNvSpPr/>
            <p:nvPr userDrawn="1"/>
          </p:nvSpPr>
          <p:spPr>
            <a:xfrm>
              <a:off x="9424988" y="5443538"/>
              <a:ext cx="134938"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29"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sz="100"/>
            </a:p>
          </p:txBody>
        </p:sp>
        <p:sp>
          <p:nvSpPr>
            <p:cNvPr id="10530"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sz="100"/>
            </a:p>
          </p:txBody>
        </p:sp>
        <p:sp>
          <p:nvSpPr>
            <p:cNvPr id="10531"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sz="100"/>
            </a:p>
          </p:txBody>
        </p:sp>
        <p:sp>
          <p:nvSpPr>
            <p:cNvPr id="10532"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sz="100"/>
            </a:p>
          </p:txBody>
        </p:sp>
        <p:sp>
          <p:nvSpPr>
            <p:cNvPr id="10533"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sz="100"/>
            </a:p>
          </p:txBody>
        </p:sp>
        <p:sp>
          <p:nvSpPr>
            <p:cNvPr id="10534"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sz="100"/>
            </a:p>
          </p:txBody>
        </p:sp>
        <p:sp>
          <p:nvSpPr>
            <p:cNvPr id="10535"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sz="100"/>
            </a:p>
          </p:txBody>
        </p:sp>
        <p:sp>
          <p:nvSpPr>
            <p:cNvPr id="10536"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sz="100"/>
            </a:p>
          </p:txBody>
        </p:sp>
        <p:sp>
          <p:nvSpPr>
            <p:cNvPr id="10537" name="Rectangle 295"/>
            <p:cNvSpPr/>
            <p:nvPr userDrawn="1"/>
          </p:nvSpPr>
          <p:spPr>
            <a:xfrm>
              <a:off x="3436938" y="3375025"/>
              <a:ext cx="5146675" cy="2217738"/>
            </a:xfrm>
            <a:prstGeom prst="rect">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38"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sz="100"/>
            </a:p>
          </p:txBody>
        </p:sp>
        <p:sp>
          <p:nvSpPr>
            <p:cNvPr id="10539"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sz="100"/>
            </a:p>
          </p:txBody>
        </p:sp>
        <p:sp>
          <p:nvSpPr>
            <p:cNvPr id="10540"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sz="100"/>
            </a:p>
          </p:txBody>
        </p:sp>
        <p:sp>
          <p:nvSpPr>
            <p:cNvPr id="10541"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sz="100"/>
            </a:p>
          </p:txBody>
        </p:sp>
        <p:sp>
          <p:nvSpPr>
            <p:cNvPr id="10542"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sz="100"/>
            </a:p>
          </p:txBody>
        </p:sp>
        <p:sp>
          <p:nvSpPr>
            <p:cNvPr id="10543"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sz="100"/>
            </a:p>
          </p:txBody>
        </p:sp>
        <p:sp>
          <p:nvSpPr>
            <p:cNvPr id="10544"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sz="100"/>
            </a:p>
          </p:txBody>
        </p:sp>
        <p:sp>
          <p:nvSpPr>
            <p:cNvPr id="10545"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sz="100"/>
            </a:p>
          </p:txBody>
        </p:sp>
        <p:sp>
          <p:nvSpPr>
            <p:cNvPr id="10546"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sz="100"/>
            </a:p>
          </p:txBody>
        </p:sp>
        <p:sp>
          <p:nvSpPr>
            <p:cNvPr id="10547" name="Rectangle 305"/>
            <p:cNvSpPr/>
            <p:nvPr userDrawn="1"/>
          </p:nvSpPr>
          <p:spPr>
            <a:xfrm>
              <a:off x="8056563" y="3240088"/>
              <a:ext cx="65088"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48" name="Rectangle 306"/>
            <p:cNvSpPr/>
            <p:nvPr userDrawn="1"/>
          </p:nvSpPr>
          <p:spPr>
            <a:xfrm>
              <a:off x="8128001" y="3240088"/>
              <a:ext cx="66675"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49" name="Rectangle 307"/>
            <p:cNvSpPr/>
            <p:nvPr userDrawn="1"/>
          </p:nvSpPr>
          <p:spPr>
            <a:xfrm>
              <a:off x="8201026" y="3240088"/>
              <a:ext cx="66675"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50" name="Rectangle 308"/>
            <p:cNvSpPr/>
            <p:nvPr userDrawn="1"/>
          </p:nvSpPr>
          <p:spPr>
            <a:xfrm>
              <a:off x="8270876" y="3240088"/>
              <a:ext cx="65088"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51" name="Rectangle 309"/>
            <p:cNvSpPr/>
            <p:nvPr userDrawn="1"/>
          </p:nvSpPr>
          <p:spPr>
            <a:xfrm>
              <a:off x="8342313" y="3240088"/>
              <a:ext cx="66675"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52" name="Rectangle 310"/>
            <p:cNvSpPr/>
            <p:nvPr userDrawn="1"/>
          </p:nvSpPr>
          <p:spPr>
            <a:xfrm>
              <a:off x="8412163" y="3240088"/>
              <a:ext cx="65088"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53"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sz="100"/>
            </a:p>
          </p:txBody>
        </p:sp>
        <p:sp>
          <p:nvSpPr>
            <p:cNvPr id="10554" name="Rectangle 312"/>
            <p:cNvSpPr/>
            <p:nvPr userDrawn="1"/>
          </p:nvSpPr>
          <p:spPr>
            <a:xfrm>
              <a:off x="8504238" y="3265488"/>
              <a:ext cx="66675" cy="20638"/>
            </a:xfrm>
            <a:prstGeom prst="rect">
              <a:avLst/>
            </a:prstGeom>
            <a:solidFill>
              <a:srgbClr val="373737"/>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55" name="Rectangle 313"/>
            <p:cNvSpPr/>
            <p:nvPr userDrawn="1"/>
          </p:nvSpPr>
          <p:spPr>
            <a:xfrm>
              <a:off x="8593138" y="3265488"/>
              <a:ext cx="66675" cy="20638"/>
            </a:xfrm>
            <a:prstGeom prst="rect">
              <a:avLst/>
            </a:prstGeom>
            <a:solidFill>
              <a:srgbClr val="373737"/>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56"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sz="100"/>
            </a:p>
          </p:txBody>
        </p:sp>
        <p:sp>
          <p:nvSpPr>
            <p:cNvPr id="10557"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sz="100"/>
            </a:p>
          </p:txBody>
        </p:sp>
        <p:sp>
          <p:nvSpPr>
            <p:cNvPr id="10558"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sz="100"/>
            </a:p>
          </p:txBody>
        </p:sp>
        <p:sp>
          <p:nvSpPr>
            <p:cNvPr id="10559"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sz="100"/>
            </a:p>
          </p:txBody>
        </p:sp>
        <p:sp>
          <p:nvSpPr>
            <p:cNvPr id="10560"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sz="100"/>
            </a:p>
          </p:txBody>
        </p:sp>
        <p:sp>
          <p:nvSpPr>
            <p:cNvPr id="10561"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sz="100"/>
            </a:p>
          </p:txBody>
        </p:sp>
        <p:sp>
          <p:nvSpPr>
            <p:cNvPr id="10562"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sz="100"/>
            </a:p>
          </p:txBody>
        </p:sp>
        <p:sp>
          <p:nvSpPr>
            <p:cNvPr id="10563" name="Rectangle 321"/>
            <p:cNvSpPr/>
            <p:nvPr userDrawn="1"/>
          </p:nvSpPr>
          <p:spPr>
            <a:xfrm>
              <a:off x="7664451" y="3268663"/>
              <a:ext cx="206375" cy="3016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64"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sz="100"/>
            </a:p>
          </p:txBody>
        </p:sp>
        <p:sp>
          <p:nvSpPr>
            <p:cNvPr id="10565" name="Rectangle 323"/>
            <p:cNvSpPr/>
            <p:nvPr userDrawn="1"/>
          </p:nvSpPr>
          <p:spPr>
            <a:xfrm>
              <a:off x="7835901" y="2508250"/>
              <a:ext cx="22225" cy="493713"/>
            </a:xfrm>
            <a:prstGeom prst="rect">
              <a:avLst/>
            </a:prstGeom>
            <a:solidFill>
              <a:srgbClr val="929497"/>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66"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sz="100"/>
            </a:p>
          </p:txBody>
        </p:sp>
        <p:sp>
          <p:nvSpPr>
            <p:cNvPr id="10567"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sz="100"/>
            </a:p>
          </p:txBody>
        </p:sp>
        <p:sp>
          <p:nvSpPr>
            <p:cNvPr id="10568"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sz="100"/>
            </a:p>
          </p:txBody>
        </p:sp>
        <p:sp>
          <p:nvSpPr>
            <p:cNvPr id="10569"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sz="100"/>
            </a:p>
          </p:txBody>
        </p:sp>
        <p:sp>
          <p:nvSpPr>
            <p:cNvPr id="10570"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sz="100"/>
            </a:p>
          </p:txBody>
        </p:sp>
        <p:sp>
          <p:nvSpPr>
            <p:cNvPr id="10571"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sz="100"/>
            </a:p>
          </p:txBody>
        </p:sp>
        <p:sp>
          <p:nvSpPr>
            <p:cNvPr id="10572"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sz="100"/>
            </a:p>
          </p:txBody>
        </p:sp>
        <p:sp>
          <p:nvSpPr>
            <p:cNvPr id="10573"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sz="100"/>
            </a:p>
          </p:txBody>
        </p:sp>
        <p:sp>
          <p:nvSpPr>
            <p:cNvPr id="10574"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sz="100"/>
            </a:p>
          </p:txBody>
        </p:sp>
        <p:sp>
          <p:nvSpPr>
            <p:cNvPr id="10575"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sz="100"/>
            </a:p>
          </p:txBody>
        </p:sp>
        <p:sp>
          <p:nvSpPr>
            <p:cNvPr id="10576"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sz="100"/>
            </a:p>
          </p:txBody>
        </p:sp>
        <p:sp>
          <p:nvSpPr>
            <p:cNvPr id="10577"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sz="100"/>
            </a:p>
          </p:txBody>
        </p:sp>
        <p:sp>
          <p:nvSpPr>
            <p:cNvPr id="10578"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sz="100"/>
            </a:p>
          </p:txBody>
        </p:sp>
        <p:sp>
          <p:nvSpPr>
            <p:cNvPr id="10579"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sz="100"/>
            </a:p>
          </p:txBody>
        </p:sp>
        <p:sp>
          <p:nvSpPr>
            <p:cNvPr id="10580"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sz="100"/>
            </a:p>
          </p:txBody>
        </p:sp>
        <p:sp>
          <p:nvSpPr>
            <p:cNvPr id="10581"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sz="100"/>
            </a:p>
          </p:txBody>
        </p:sp>
        <p:sp>
          <p:nvSpPr>
            <p:cNvPr id="10582"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sz="100"/>
            </a:p>
          </p:txBody>
        </p:sp>
        <p:sp>
          <p:nvSpPr>
            <p:cNvPr id="10583"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sz="100"/>
            </a:p>
          </p:txBody>
        </p:sp>
        <p:sp>
          <p:nvSpPr>
            <p:cNvPr id="10584"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sz="100"/>
            </a:p>
          </p:txBody>
        </p:sp>
        <p:sp>
          <p:nvSpPr>
            <p:cNvPr id="10585"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sz="100"/>
            </a:p>
          </p:txBody>
        </p:sp>
        <p:sp>
          <p:nvSpPr>
            <p:cNvPr id="10586"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sz="100"/>
            </a:p>
          </p:txBody>
        </p:sp>
        <p:sp>
          <p:nvSpPr>
            <p:cNvPr id="10587" name="Rectangle 345"/>
            <p:cNvSpPr/>
            <p:nvPr userDrawn="1"/>
          </p:nvSpPr>
          <p:spPr>
            <a:xfrm>
              <a:off x="7643813" y="2887663"/>
              <a:ext cx="247650" cy="38100"/>
            </a:xfrm>
            <a:prstGeom prst="rect">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88"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sz="100"/>
            </a:p>
          </p:txBody>
        </p:sp>
        <p:sp>
          <p:nvSpPr>
            <p:cNvPr id="10589" name="Rectangle 347"/>
            <p:cNvSpPr/>
            <p:nvPr userDrawn="1"/>
          </p:nvSpPr>
          <p:spPr>
            <a:xfrm>
              <a:off x="7766051" y="2887663"/>
              <a:ext cx="125413" cy="38100"/>
            </a:xfrm>
            <a:prstGeom prst="rect">
              <a:avLst/>
            </a:prstGeom>
            <a:solidFill>
              <a:srgbClr val="535456"/>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90"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sz="100"/>
            </a:p>
          </p:txBody>
        </p:sp>
        <p:sp>
          <p:nvSpPr>
            <p:cNvPr id="10591"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sz="100"/>
            </a:p>
          </p:txBody>
        </p:sp>
        <p:sp>
          <p:nvSpPr>
            <p:cNvPr id="10592"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sz="100"/>
            </a:p>
          </p:txBody>
        </p:sp>
        <p:sp>
          <p:nvSpPr>
            <p:cNvPr id="10593"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sz="100"/>
            </a:p>
          </p:txBody>
        </p:sp>
        <p:sp>
          <p:nvSpPr>
            <p:cNvPr id="10594"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sz="100"/>
            </a:p>
          </p:txBody>
        </p:sp>
        <p:sp>
          <p:nvSpPr>
            <p:cNvPr id="10595"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sz="100"/>
            </a:p>
          </p:txBody>
        </p:sp>
        <p:sp>
          <p:nvSpPr>
            <p:cNvPr id="10596"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sz="100"/>
            </a:p>
          </p:txBody>
        </p:sp>
        <p:sp>
          <p:nvSpPr>
            <p:cNvPr id="10597" name="Rectangle 355"/>
            <p:cNvSpPr/>
            <p:nvPr userDrawn="1"/>
          </p:nvSpPr>
          <p:spPr>
            <a:xfrm>
              <a:off x="3167063" y="5403850"/>
              <a:ext cx="962025" cy="1889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98" name="Rectangle 356"/>
            <p:cNvSpPr/>
            <p:nvPr userDrawn="1"/>
          </p:nvSpPr>
          <p:spPr>
            <a:xfrm>
              <a:off x="3167063" y="5332413"/>
              <a:ext cx="962025" cy="34925"/>
            </a:xfrm>
            <a:prstGeom prst="rect">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599" name="Rectangle 357"/>
            <p:cNvSpPr/>
            <p:nvPr userDrawn="1"/>
          </p:nvSpPr>
          <p:spPr>
            <a:xfrm>
              <a:off x="4251326" y="3160713"/>
              <a:ext cx="590550" cy="138113"/>
            </a:xfrm>
            <a:prstGeom prst="rect">
              <a:avLst/>
            </a:prstGeom>
            <a:solidFill>
              <a:srgbClr val="806A5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600" name="Rectangle 358"/>
            <p:cNvSpPr/>
            <p:nvPr userDrawn="1"/>
          </p:nvSpPr>
          <p:spPr>
            <a:xfrm>
              <a:off x="4227513" y="3090863"/>
              <a:ext cx="590550" cy="69850"/>
            </a:xfrm>
            <a:prstGeom prst="rect">
              <a:avLst/>
            </a:prstGeom>
            <a:solidFill>
              <a:srgbClr val="FDCF9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601" name="Rectangle 359"/>
            <p:cNvSpPr/>
            <p:nvPr userDrawn="1"/>
          </p:nvSpPr>
          <p:spPr>
            <a:xfrm>
              <a:off x="4318001" y="2998788"/>
              <a:ext cx="588963" cy="92075"/>
            </a:xfrm>
            <a:prstGeom prst="rect">
              <a:avLst/>
            </a:prstGeom>
            <a:solidFill>
              <a:srgbClr val="A156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602" name="Rectangle 360"/>
            <p:cNvSpPr/>
            <p:nvPr userDrawn="1"/>
          </p:nvSpPr>
          <p:spPr>
            <a:xfrm>
              <a:off x="4297363" y="2955925"/>
              <a:ext cx="590550" cy="42863"/>
            </a:xfrm>
            <a:prstGeom prst="rect">
              <a:avLst/>
            </a:prstGeom>
            <a:solidFill>
              <a:srgbClr val="CBE6D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603"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sz="100"/>
            </a:p>
          </p:txBody>
        </p:sp>
        <p:sp>
          <p:nvSpPr>
            <p:cNvPr id="10604"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sz="100"/>
            </a:p>
          </p:txBody>
        </p:sp>
        <p:sp>
          <p:nvSpPr>
            <p:cNvPr id="10605"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sz="100"/>
            </a:p>
          </p:txBody>
        </p:sp>
        <p:sp>
          <p:nvSpPr>
            <p:cNvPr id="10606"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sz="100"/>
            </a:p>
          </p:txBody>
        </p:sp>
        <p:sp>
          <p:nvSpPr>
            <p:cNvPr id="10607"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sz="100"/>
            </a:p>
          </p:txBody>
        </p:sp>
        <p:sp>
          <p:nvSpPr>
            <p:cNvPr id="10608" name="Rectangle 366"/>
            <p:cNvSpPr/>
            <p:nvPr userDrawn="1"/>
          </p:nvSpPr>
          <p:spPr>
            <a:xfrm>
              <a:off x="7099301" y="3279775"/>
              <a:ext cx="271463" cy="190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609"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sz="100"/>
            </a:p>
          </p:txBody>
        </p:sp>
        <p:sp>
          <p:nvSpPr>
            <p:cNvPr id="10610" name="Rectangle 368"/>
            <p:cNvSpPr/>
            <p:nvPr userDrawn="1"/>
          </p:nvSpPr>
          <p:spPr>
            <a:xfrm>
              <a:off x="7092951" y="3022600"/>
              <a:ext cx="287338" cy="12700"/>
            </a:xfrm>
            <a:prstGeom prst="rect">
              <a:avLst/>
            </a:prstGeom>
            <a:solidFill>
              <a:srgbClr val="D0D2D3"/>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611"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sz="100"/>
            </a:p>
          </p:txBody>
        </p:sp>
        <p:sp>
          <p:nvSpPr>
            <p:cNvPr id="10612" name="Rectangle 370"/>
            <p:cNvSpPr/>
            <p:nvPr userDrawn="1"/>
          </p:nvSpPr>
          <p:spPr>
            <a:xfrm>
              <a:off x="4746626" y="3279775"/>
              <a:ext cx="269875" cy="190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613"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sz="100"/>
            </a:p>
          </p:txBody>
        </p:sp>
        <p:sp>
          <p:nvSpPr>
            <p:cNvPr id="10614" name="Rectangle 372"/>
            <p:cNvSpPr/>
            <p:nvPr userDrawn="1"/>
          </p:nvSpPr>
          <p:spPr>
            <a:xfrm>
              <a:off x="4738688" y="3022600"/>
              <a:ext cx="287338" cy="12700"/>
            </a:xfrm>
            <a:prstGeom prst="rect">
              <a:avLst/>
            </a:prstGeom>
            <a:solidFill>
              <a:srgbClr val="D0D2D3"/>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10615"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sz="100"/>
            </a:p>
          </p:txBody>
        </p:sp>
      </p:grpSp>
      <p:grpSp>
        <p:nvGrpSpPr>
          <p:cNvPr id="18" name="组合 17"/>
          <p:cNvGrpSpPr/>
          <p:nvPr/>
        </p:nvGrpSpPr>
        <p:grpSpPr>
          <a:xfrm>
            <a:off x="4874050" y="2585627"/>
            <a:ext cx="2240496" cy="973538"/>
            <a:chOff x="2855913" y="-477838"/>
            <a:chExt cx="5757862" cy="2501900"/>
          </a:xfrm>
          <a:solidFill>
            <a:srgbClr val="FCB53C"/>
          </a:solidFill>
        </p:grpSpPr>
        <p:sp>
          <p:nvSpPr>
            <p:cNvPr id="19"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20"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21"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22"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23"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gr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bg>
      <p:bgPr>
        <a:solidFill>
          <a:srgbClr val="001B4E"/>
        </a:solidFill>
        <a:effectLst/>
      </p:bgPr>
    </p:bg>
    <p:spTree>
      <p:nvGrpSpPr>
        <p:cNvPr id="1" name=""/>
        <p:cNvGrpSpPr/>
        <p:nvPr/>
      </p:nvGrpSpPr>
      <p:grpSpPr>
        <a:xfrm>
          <a:off x="0" y="0"/>
          <a:ext cx="0" cy="0"/>
          <a:chOff x="0" y="0"/>
          <a:chExt cx="0" cy="0"/>
        </a:xfrm>
      </p:grpSpPr>
      <p:pic>
        <p:nvPicPr>
          <p:cNvPr id="3074" name="图片 7"/>
          <p:cNvPicPr>
            <a:picLocks noChangeAspect="1"/>
          </p:cNvPicPr>
          <p:nvPr/>
        </p:nvPicPr>
        <p:blipFill>
          <a:blip r:embed="rId2">
            <a:biLevel thresh="50000"/>
            <a:lum bright="95999"/>
          </a:blip>
          <a:stretch>
            <a:fillRect/>
          </a:stretch>
        </p:blipFill>
        <p:spPr>
          <a:xfrm>
            <a:off x="9061450" y="242888"/>
            <a:ext cx="2879725" cy="431800"/>
          </a:xfrm>
          <a:prstGeom prst="rect">
            <a:avLst/>
          </a:prstGeom>
          <a:noFill/>
          <a:ln w="9525">
            <a:noFill/>
          </a:ln>
        </p:spPr>
      </p:pic>
      <p:pic>
        <p:nvPicPr>
          <p:cNvPr id="3075" name="图片 11" descr="gaofei"/>
          <p:cNvPicPr>
            <a:picLocks noChangeAspect="1"/>
          </p:cNvPicPr>
          <p:nvPr/>
        </p:nvPicPr>
        <p:blipFill>
          <a:blip r:embed="rId3"/>
          <a:stretch>
            <a:fillRect/>
          </a:stretch>
        </p:blipFill>
        <p:spPr>
          <a:xfrm>
            <a:off x="7640638" y="4559300"/>
            <a:ext cx="3651250" cy="1389063"/>
          </a:xfrm>
          <a:prstGeom prst="rect">
            <a:avLst/>
          </a:prstGeom>
          <a:noFill/>
          <a:ln w="9525">
            <a:noFill/>
          </a:ln>
        </p:spPr>
      </p:pic>
      <p:pic>
        <p:nvPicPr>
          <p:cNvPr id="3076" name="图片 2" descr="robot-in-space-4556429"/>
          <p:cNvPicPr>
            <a:picLocks noChangeAspect="1"/>
          </p:cNvPicPr>
          <p:nvPr/>
        </p:nvPicPr>
        <p:blipFill>
          <a:blip r:embed="rId4">
            <a:clrChange>
              <a:clrFrom>
                <a:srgbClr val="000000"/>
              </a:clrFrom>
              <a:clrTo>
                <a:srgbClr val="000000">
                  <a:alpha val="0"/>
                </a:srgbClr>
              </a:clrTo>
            </a:clrChange>
          </a:blip>
          <a:stretch>
            <a:fillRect/>
          </a:stretch>
        </p:blipFill>
        <p:spPr>
          <a:xfrm>
            <a:off x="796925" y="15875"/>
            <a:ext cx="5119688" cy="6826250"/>
          </a:xfrm>
          <a:prstGeom prst="rect">
            <a:avLst/>
          </a:prstGeom>
          <a:noFill/>
          <a:ln w="9525">
            <a:noFill/>
          </a:ln>
        </p:spPr>
      </p:pic>
      <p:grpSp>
        <p:nvGrpSpPr>
          <p:cNvPr id="3077" name="组合 17"/>
          <p:cNvGrpSpPr/>
          <p:nvPr/>
        </p:nvGrpSpPr>
        <p:grpSpPr>
          <a:xfrm>
            <a:off x="-9525" y="117475"/>
            <a:ext cx="2779713" cy="647700"/>
            <a:chOff x="-39" y="184"/>
            <a:chExt cx="4378" cy="1020"/>
          </a:xfrm>
        </p:grpSpPr>
        <p:sp>
          <p:nvSpPr>
            <p:cNvPr id="14" name="矩形 13"/>
            <p:cNvSpPr/>
            <p:nvPr userDrawn="1"/>
          </p:nvSpPr>
          <p:spPr>
            <a:xfrm>
              <a:off x="-39" y="184"/>
              <a:ext cx="3856" cy="102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fontAlgn="base">
                <a:buClrTx/>
                <a:buSzTx/>
                <a:buFontTx/>
              </a:pPr>
              <a:endParaRPr lang="zh-CN" altLang="en-US" sz="1350" strike="noStrike" noProof="1">
                <a:sym typeface="+mn-ea"/>
              </a:endParaRPr>
            </a:p>
          </p:txBody>
        </p:sp>
        <p:grpSp>
          <p:nvGrpSpPr>
            <p:cNvPr id="3079" name="组合 16"/>
            <p:cNvGrpSpPr/>
            <p:nvPr userDrawn="1"/>
          </p:nvGrpSpPr>
          <p:grpSpPr>
            <a:xfrm>
              <a:off x="-33" y="184"/>
              <a:ext cx="4372" cy="1020"/>
              <a:chOff x="-39" y="177"/>
              <a:chExt cx="4372" cy="1020"/>
            </a:xfrm>
          </p:grpSpPr>
          <p:sp>
            <p:nvSpPr>
              <p:cNvPr id="15" name="椭圆 14"/>
              <p:cNvSpPr/>
              <p:nvPr userDrawn="1"/>
            </p:nvSpPr>
            <p:spPr>
              <a:xfrm>
                <a:off x="3321" y="177"/>
                <a:ext cx="1012" cy="1020"/>
              </a:xfrm>
              <a:prstGeom prst="ellips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00" strike="noStrike" noProof="1"/>
              </a:p>
            </p:txBody>
          </p:sp>
          <p:sp>
            <p:nvSpPr>
              <p:cNvPr id="16" name="矩形 15"/>
              <p:cNvSpPr/>
              <p:nvPr userDrawn="1"/>
            </p:nvSpPr>
            <p:spPr>
              <a:xfrm>
                <a:off x="-39" y="177"/>
                <a:ext cx="3856" cy="102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fontAlgn="base">
                  <a:buClrTx/>
                  <a:buSzTx/>
                  <a:buFontTx/>
                </a:pPr>
                <a:endParaRPr lang="zh-CN" altLang="en-US" sz="1350" strike="noStrike" noProof="1">
                  <a:sym typeface="+mn-ea"/>
                </a:endParaRPr>
              </a:p>
            </p:txBody>
          </p:sp>
          <p:pic>
            <p:nvPicPr>
              <p:cNvPr id="3082" name="图片 12" descr="logo"/>
              <p:cNvPicPr>
                <a:picLocks noChangeAspect="1"/>
              </p:cNvPicPr>
              <p:nvPr userDrawn="1"/>
            </p:nvPicPr>
            <p:blipFill>
              <a:blip r:embed="rId5"/>
              <a:stretch>
                <a:fillRect/>
              </a:stretch>
            </p:blipFill>
            <p:spPr>
              <a:xfrm>
                <a:off x="144" y="241"/>
                <a:ext cx="3745" cy="907"/>
              </a:xfrm>
              <a:prstGeom prst="rect">
                <a:avLst/>
              </a:prstGeom>
              <a:noFill/>
              <a:ln w="9525">
                <a:noFill/>
              </a:ln>
            </p:spPr>
          </p:pic>
        </p:grpSp>
      </p:grpSp>
      <p:pic>
        <p:nvPicPr>
          <p:cNvPr id="3083" name="图片 3" descr="人工智能导论-汉仪-金"/>
          <p:cNvPicPr>
            <a:picLocks noChangeAspect="1"/>
          </p:cNvPicPr>
          <p:nvPr/>
        </p:nvPicPr>
        <p:blipFill>
          <a:blip r:embed="rId6"/>
          <a:stretch>
            <a:fillRect/>
          </a:stretch>
        </p:blipFill>
        <p:spPr>
          <a:xfrm>
            <a:off x="7516813" y="1358900"/>
            <a:ext cx="3900487" cy="765175"/>
          </a:xfrm>
          <a:prstGeom prst="rect">
            <a:avLst/>
          </a:prstGeom>
          <a:noFill/>
          <a:ln w="9525">
            <a:noFill/>
          </a:ln>
        </p:spPr>
      </p:pic>
      <p:sp>
        <p:nvSpPr>
          <p:cNvPr id="5122" name="Rectangle 2"/>
          <p:cNvSpPr>
            <a:spLocks noGrp="1" noChangeArrowheads="1"/>
          </p:cNvSpPr>
          <p:nvPr>
            <p:ph type="ctrTitle"/>
          </p:nvPr>
        </p:nvSpPr>
        <p:spPr>
          <a:xfrm>
            <a:off x="6829108" y="2289810"/>
            <a:ext cx="5274945" cy="2308860"/>
          </a:xfrm>
          <a:noFill/>
          <a:ln>
            <a:noFill/>
          </a:ln>
          <a:effectLst>
            <a:outerShdw blurRad="50800" dist="38100" dir="2700000" algn="tl" rotWithShape="0">
              <a:schemeClr val="bg1">
                <a:lumMod val="85000"/>
                <a:alpha val="40000"/>
              </a:schemeClr>
            </a:outerShdw>
          </a:effectLst>
        </p:spPr>
        <p:txBody>
          <a:bodyPr/>
          <a:lstStyle>
            <a:lvl1pPr algn="ctr">
              <a:lnSpc>
                <a:spcPct val="110000"/>
              </a:lnSpc>
              <a:defRPr sz="3000" b="1" i="0" cap="none" spc="0">
                <a:ln w="22225">
                  <a:noFill/>
                  <a:prstDash val="solid"/>
                </a:ln>
                <a:solidFill>
                  <a:schemeClr val="bg1">
                    <a:lumMod val="95000"/>
                  </a:schemeClr>
                </a:solidFill>
                <a:effectLst/>
                <a:latin typeface="逐浪古藉大字库" panose="03000509000000000000" charset="-122"/>
                <a:ea typeface="逐浪古藉大字库" panose="03000509000000000000" charset="-122"/>
                <a:cs typeface="思源宋体 CN" charset="-122"/>
              </a:defRPr>
            </a:lvl1pPr>
          </a:lstStyle>
          <a:p>
            <a:pPr fontAlgn="base"/>
            <a:r>
              <a:rPr lang="zh-CN" altLang="en-US" strike="noStrike" noProof="1" smtClean="0"/>
              <a:t>单击此处编辑母版标题样式</a:t>
            </a:r>
            <a:endParaRPr lang="zh-CN" altLang="ru-RU" strike="noStrike" noProof="1"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17" name="矩形 16"/>
          <p:cNvSpPr/>
          <p:nvPr/>
        </p:nvSpPr>
        <p:spPr bwMode="auto">
          <a:xfrm>
            <a:off x="0" y="-26987"/>
            <a:ext cx="12192000" cy="819150"/>
          </a:xfrm>
          <a:prstGeom prst="rect">
            <a:avLst/>
          </a:prstGeom>
          <a:solidFill>
            <a:srgbClr val="00206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rgbClr val="C00000"/>
              </a:solidFill>
              <a:effectLst/>
              <a:uLnTx/>
              <a:uFillTx/>
              <a:latin typeface="Times New Roman" panose="02020603050405020304" pitchFamily="18" charset="0"/>
            </a:endParaRPr>
          </a:p>
        </p:txBody>
      </p:sp>
      <p:sp>
        <p:nvSpPr>
          <p:cNvPr id="5" name="矩形 4"/>
          <p:cNvSpPr/>
          <p:nvPr/>
        </p:nvSpPr>
        <p:spPr>
          <a:xfrm>
            <a:off x="0" y="6581775"/>
            <a:ext cx="12192000" cy="276225"/>
          </a:xfrm>
          <a:prstGeom prst="rect">
            <a:avLst/>
          </a:prstGeom>
          <a:solidFill>
            <a:srgbClr val="00206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pPr>
            <a:endParaRPr kumimoji="0" lang="zh-CN" altLang="en-US" sz="1350" b="0" i="0" u="none" strike="noStrike" kern="0" cap="none" spc="0" normalizeH="0" baseline="0" noProof="1">
              <a:ln>
                <a:noFill/>
              </a:ln>
              <a:solidFill>
                <a:schemeClr val="bg1">
                  <a:lumMod val="85000"/>
                </a:schemeClr>
              </a:solidFill>
              <a:effectLst/>
              <a:uLnTx/>
              <a:uFillTx/>
              <a:latin typeface="Times New Roman" panose="02020603050405020304" pitchFamily="18" charset="0"/>
            </a:endParaRPr>
          </a:p>
        </p:txBody>
      </p:sp>
      <p:sp>
        <p:nvSpPr>
          <p:cNvPr id="4100" name="TextBox 8"/>
          <p:cNvSpPr txBox="1"/>
          <p:nvPr/>
        </p:nvSpPr>
        <p:spPr>
          <a:xfrm>
            <a:off x="142875" y="6608763"/>
            <a:ext cx="982980" cy="229870"/>
          </a:xfrm>
          <a:prstGeom prst="rect">
            <a:avLst/>
          </a:prstGeom>
          <a:noFill/>
          <a:ln w="9525">
            <a:noFill/>
          </a:ln>
        </p:spPr>
        <p:txBody>
          <a:bodyPr wrap="none" anchor="t">
            <a:spAutoFit/>
          </a:bodyPr>
          <a:p>
            <a:pPr lvl="0"/>
            <a:r>
              <a:rPr lang="zh-CN" altLang="zh-CN" sz="900" dirty="0">
                <a:solidFill>
                  <a:srgbClr val="D9D9D9"/>
                </a:solidFill>
                <a:latin typeface="思源宋体 CN" charset="-122"/>
                <a:ea typeface="思源宋体 CN" charset="-122"/>
              </a:rPr>
              <a:t>杭电计算机学院</a:t>
            </a:r>
            <a:endParaRPr lang="zh-CN" altLang="zh-CN" sz="900" dirty="0">
              <a:solidFill>
                <a:srgbClr val="D9D9D9"/>
              </a:solidFill>
              <a:latin typeface="思源宋体 CN" charset="-122"/>
              <a:ea typeface="思源宋体 CN" charset="-122"/>
            </a:endParaRPr>
          </a:p>
        </p:txBody>
      </p:sp>
      <p:pic>
        <p:nvPicPr>
          <p:cNvPr id="6" name="图片 5"/>
          <p:cNvPicPr>
            <a:picLocks noChangeAspect="1"/>
          </p:cNvPicPr>
          <p:nvPr/>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9" cy="259531"/>
          </a:xfrm>
          <a:prstGeom prst="rect">
            <a:avLst/>
          </a:prstGeom>
        </p:spPr>
      </p:pic>
      <p:sp>
        <p:nvSpPr>
          <p:cNvPr id="4" name="矩形 3"/>
          <p:cNvSpPr/>
          <p:nvPr/>
        </p:nvSpPr>
        <p:spPr>
          <a:xfrm>
            <a:off x="5881688" y="6594475"/>
            <a:ext cx="354330" cy="2063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750" b="0" i="0" u="none" strike="noStrike" kern="0" cap="none" spc="0" normalizeH="0" baseline="0" noProof="0" smtClean="0">
                <a:ln>
                  <a:noFill/>
                </a:ln>
                <a:solidFill>
                  <a:schemeClr val="bg1">
                    <a:lumMod val="85000"/>
                  </a:schemeClr>
                </a:solidFill>
                <a:effectLst/>
                <a:uLnTx/>
                <a:uFillTx/>
                <a:latin typeface="Bookman Old Style" panose="02050604050505020204" charset="0"/>
                <a:ea typeface="宋体" panose="02010600030101010101" pitchFamily="2" charset="-122"/>
                <a:cs typeface="+mn-cs"/>
              </a:rPr>
            </a:fld>
            <a:endParaRPr lang="zh-CN" altLang="en-US" sz="100" strike="noStrike" noProof="1" dirty="0">
              <a:solidFill>
                <a:schemeClr val="bg1">
                  <a:lumMod val="85000"/>
                </a:schemeClr>
              </a:solidFill>
            </a:endParaRPr>
          </a:p>
        </p:txBody>
      </p:sp>
      <p:pic>
        <p:nvPicPr>
          <p:cNvPr id="4103" name="图片 7" descr="人工智能导论-汉仪-金"/>
          <p:cNvPicPr>
            <a:picLocks noChangeAspect="1"/>
          </p:cNvPicPr>
          <p:nvPr/>
        </p:nvPicPr>
        <p:blipFill>
          <a:blip r:embed="rId4"/>
          <a:stretch>
            <a:fillRect/>
          </a:stretch>
        </p:blipFill>
        <p:spPr>
          <a:xfrm>
            <a:off x="9442450" y="112713"/>
            <a:ext cx="2749550" cy="539750"/>
          </a:xfrm>
          <a:prstGeom prst="rect">
            <a:avLst/>
          </a:prstGeom>
          <a:noFill/>
          <a:ln w="9525">
            <a:noFill/>
          </a:ln>
        </p:spPr>
      </p:pic>
      <p:sp>
        <p:nvSpPr>
          <p:cNvPr id="2" name="Title 1"/>
          <p:cNvSpPr>
            <a:spLocks noGrp="1"/>
          </p:cNvSpPr>
          <p:nvPr>
            <p:ph type="title"/>
          </p:nvPr>
        </p:nvSpPr>
        <p:spPr>
          <a:xfrm>
            <a:off x="635" y="45136"/>
            <a:ext cx="12192000" cy="676148"/>
          </a:xfrm>
        </p:spPr>
        <p:txBody>
          <a:bodyPr/>
          <a:lstStyle>
            <a:lvl1pPr>
              <a:defRPr lang="zh-CN" altLang="en-US"/>
            </a:lvl1pPr>
          </a:lstStyle>
          <a:p>
            <a:pPr fontAlgn="base"/>
            <a:r>
              <a:rPr lang="zh-CN" altLang="en-US" strike="noStrike" noProof="1" smtClean="0"/>
              <a:t>单击此处编辑母版标题样式</a:t>
            </a:r>
            <a:endParaRPr lang="zh-CN" altLang="en-US" strike="noStrike" noProof="1" dirty="0"/>
          </a:p>
        </p:txBody>
      </p:sp>
      <p:sp>
        <p:nvSpPr>
          <p:cNvPr id="3" name="Content Placeholder 2"/>
          <p:cNvSpPr>
            <a:spLocks noGrp="1"/>
          </p:cNvSpPr>
          <p:nvPr>
            <p:ph idx="1"/>
          </p:nvPr>
        </p:nvSpPr>
        <p:spPr/>
        <p:txBody>
          <a:bodyPr/>
          <a:lstStyle>
            <a:lvl1pPr>
              <a:defRPr lang="zh-CN" altLang="en-US" dirty="0" smtClean="0"/>
            </a:lvl1pPr>
            <a:lvl2pPr>
              <a:buClr>
                <a:srgbClr val="B92500"/>
              </a:buClr>
              <a:buSzPct val="50000"/>
              <a:buFont typeface="Wingdings" panose="05000000000000000000" pitchFamily="2" charset="2"/>
              <a:buChar char=""/>
              <a:defRPr lang="zh-CN" altLang="en-US" dirty="0" smtClean="0">
                <a:solidFill>
                  <a:schemeClr val="tx1">
                    <a:lumMod val="75000"/>
                    <a:lumOff val="25000"/>
                  </a:schemeClr>
                </a:solidFill>
              </a:defRPr>
            </a:lvl2pPr>
            <a:lvl3pPr>
              <a:buClr>
                <a:srgbClr val="B92500"/>
              </a:buClr>
              <a:defRPr lang="zh-CN" altLang="en-US" dirty="0" smtClean="0">
                <a:solidFill>
                  <a:schemeClr val="tx1">
                    <a:lumMod val="75000"/>
                    <a:lumOff val="25000"/>
                  </a:schemeClr>
                </a:solidFill>
              </a:defRPr>
            </a:lvl3pPr>
            <a:lvl4pPr>
              <a:buClr>
                <a:srgbClr val="B92500"/>
              </a:buClr>
              <a:defRPr lang="zh-CN" altLang="en-US" dirty="0" smtClean="0">
                <a:solidFill>
                  <a:schemeClr val="tx1">
                    <a:lumMod val="75000"/>
                    <a:lumOff val="25000"/>
                  </a:schemeClr>
                </a:solidFill>
              </a:defRPr>
            </a:lvl4pPr>
            <a:lvl5pPr>
              <a:buClr>
                <a:srgbClr val="B92500"/>
              </a:buClr>
              <a:defRPr lang="zh-CN" altLang="en-US" dirty="0">
                <a:solidFill>
                  <a:schemeClr val="tx1">
                    <a:lumMod val="75000"/>
                    <a:lumOff val="25000"/>
                  </a:schemeClr>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二级</a:t>
            </a:r>
            <a:endParaRPr lang="zh-CN" altLang="en-US" strike="noStrike" noProof="1" smtClean="0"/>
          </a:p>
          <a:p>
            <a:pPr lvl="2" fontAlgn="base"/>
            <a:r>
              <a:rPr lang="zh-CN" altLang="en-US" strike="noStrike" noProof="1" smtClean="0"/>
              <a:t>三级</a:t>
            </a:r>
            <a:endParaRPr lang="zh-CN" altLang="en-US" strike="noStrike" noProof="1" smtClean="0"/>
          </a:p>
          <a:p>
            <a:pPr lvl="3" fontAlgn="base"/>
            <a:r>
              <a:rPr lang="zh-CN" altLang="en-US" strike="noStrike" noProof="1" smtClean="0"/>
              <a:t>四级</a:t>
            </a:r>
            <a:endParaRPr lang="zh-CN" altLang="en-US" strike="noStrike" noProof="1" smtClean="0"/>
          </a:p>
          <a:p>
            <a:pPr lvl="4" fontAlgn="base"/>
            <a:r>
              <a:rPr lang="zh-CN" altLang="en-US" strike="noStrike" noProof="1" smtClean="0"/>
              <a:t>五级</a:t>
            </a:r>
            <a:endParaRPr lang="zh-CN" altLang="en-US" strike="noStrike" noProof="1"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标题和内容">
    <p:bg>
      <p:bgPr>
        <a:solidFill>
          <a:schemeClr val="bg1"/>
        </a:solidFill>
        <a:effectLst/>
      </p:bgPr>
    </p:bg>
    <p:spTree>
      <p:nvGrpSpPr>
        <p:cNvPr id="1" name=""/>
        <p:cNvGrpSpPr/>
        <p:nvPr/>
      </p:nvGrpSpPr>
      <p:grpSpPr>
        <a:xfrm>
          <a:off x="0" y="0"/>
          <a:ext cx="0" cy="0"/>
          <a:chOff x="0" y="0"/>
          <a:chExt cx="0" cy="0"/>
        </a:xfrm>
      </p:grpSpPr>
      <p:sp>
        <p:nvSpPr>
          <p:cNvPr id="17" name="矩形 16"/>
          <p:cNvSpPr/>
          <p:nvPr/>
        </p:nvSpPr>
        <p:spPr bwMode="auto">
          <a:xfrm>
            <a:off x="0" y="-26987"/>
            <a:ext cx="12192000" cy="819150"/>
          </a:xfrm>
          <a:prstGeom prst="rect">
            <a:avLst/>
          </a:prstGeom>
          <a:solidFill>
            <a:srgbClr val="00206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chemeClr val="accent5"/>
              </a:solidFill>
              <a:effectLst/>
              <a:uLnTx/>
              <a:uFillTx/>
              <a:latin typeface="Times New Roman" panose="02020603050405020304" pitchFamily="18" charset="0"/>
            </a:endParaRPr>
          </a:p>
        </p:txBody>
      </p:sp>
      <p:sp>
        <p:nvSpPr>
          <p:cNvPr id="5" name="矩形 4"/>
          <p:cNvSpPr/>
          <p:nvPr/>
        </p:nvSpPr>
        <p:spPr>
          <a:xfrm>
            <a:off x="0" y="6581775"/>
            <a:ext cx="12192000" cy="276225"/>
          </a:xfrm>
          <a:prstGeom prst="rect">
            <a:avLst/>
          </a:prstGeom>
          <a:solidFill>
            <a:srgbClr val="00206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pPr>
            <a:endParaRPr kumimoji="0" lang="zh-CN" altLang="en-US" sz="1350" b="0" i="0" u="none" strike="noStrike" kern="0" cap="none" spc="0" normalizeH="0" baseline="0" noProof="1">
              <a:ln>
                <a:noFill/>
              </a:ln>
              <a:solidFill>
                <a:schemeClr val="bg1">
                  <a:lumMod val="85000"/>
                </a:schemeClr>
              </a:solidFill>
              <a:effectLst/>
              <a:uLnTx/>
              <a:uFillTx/>
              <a:latin typeface="Times New Roman" panose="02020603050405020304" pitchFamily="18" charset="0"/>
            </a:endParaRPr>
          </a:p>
        </p:txBody>
      </p:sp>
      <p:sp>
        <p:nvSpPr>
          <p:cNvPr id="4100" name="TextBox 8"/>
          <p:cNvSpPr txBox="1"/>
          <p:nvPr/>
        </p:nvSpPr>
        <p:spPr>
          <a:xfrm>
            <a:off x="142875" y="6608763"/>
            <a:ext cx="982980" cy="229870"/>
          </a:xfrm>
          <a:prstGeom prst="rect">
            <a:avLst/>
          </a:prstGeom>
          <a:noFill/>
          <a:ln w="9525">
            <a:noFill/>
          </a:ln>
        </p:spPr>
        <p:txBody>
          <a:bodyPr wrap="none" anchor="t">
            <a:spAutoFit/>
          </a:bodyPr>
          <a:p>
            <a:pPr lvl="0"/>
            <a:r>
              <a:rPr lang="zh-CN" altLang="zh-CN" sz="900" dirty="0">
                <a:solidFill>
                  <a:srgbClr val="D9D9D9"/>
                </a:solidFill>
                <a:latin typeface="思源宋体 CN" charset="-122"/>
                <a:ea typeface="思源宋体 CN" charset="-122"/>
              </a:rPr>
              <a:t>杭电计算机学院</a:t>
            </a:r>
            <a:endParaRPr lang="zh-CN" altLang="zh-CN" sz="900" dirty="0">
              <a:solidFill>
                <a:srgbClr val="D9D9D9"/>
              </a:solidFill>
              <a:latin typeface="思源宋体 CN" charset="-122"/>
              <a:ea typeface="思源宋体 CN" charset="-122"/>
            </a:endParaRPr>
          </a:p>
        </p:txBody>
      </p:sp>
      <p:pic>
        <p:nvPicPr>
          <p:cNvPr id="6" name="图片 5"/>
          <p:cNvPicPr>
            <a:picLocks noChangeAspect="1"/>
          </p:cNvPicPr>
          <p:nvPr/>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9" cy="259531"/>
          </a:xfrm>
          <a:prstGeom prst="rect">
            <a:avLst/>
          </a:prstGeom>
        </p:spPr>
      </p:pic>
      <p:sp>
        <p:nvSpPr>
          <p:cNvPr id="4" name="矩形 3"/>
          <p:cNvSpPr/>
          <p:nvPr/>
        </p:nvSpPr>
        <p:spPr>
          <a:xfrm>
            <a:off x="5881688" y="6594475"/>
            <a:ext cx="354330" cy="2063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750" b="0" i="0" u="none" strike="noStrike" kern="0" cap="none" spc="0" normalizeH="0" baseline="0" noProof="0" smtClean="0">
                <a:ln>
                  <a:noFill/>
                </a:ln>
                <a:solidFill>
                  <a:schemeClr val="bg1">
                    <a:lumMod val="85000"/>
                  </a:schemeClr>
                </a:solidFill>
                <a:effectLst/>
                <a:uLnTx/>
                <a:uFillTx/>
                <a:latin typeface="Bookman Old Style" panose="02050604050505020204" charset="0"/>
                <a:ea typeface="宋体" panose="02010600030101010101" pitchFamily="2" charset="-122"/>
                <a:cs typeface="+mn-cs"/>
              </a:rPr>
            </a:fld>
            <a:endParaRPr lang="zh-CN" altLang="en-US" sz="100" strike="noStrike" noProof="1" dirty="0">
              <a:solidFill>
                <a:schemeClr val="bg1">
                  <a:lumMod val="85000"/>
                </a:schemeClr>
              </a:solidFill>
            </a:endParaRPr>
          </a:p>
        </p:txBody>
      </p:sp>
      <p:pic>
        <p:nvPicPr>
          <p:cNvPr id="4103" name="图片 7" descr="人工智能导论-汉仪-金"/>
          <p:cNvPicPr>
            <a:picLocks noChangeAspect="1"/>
          </p:cNvPicPr>
          <p:nvPr/>
        </p:nvPicPr>
        <p:blipFill>
          <a:blip r:embed="rId4"/>
          <a:stretch>
            <a:fillRect/>
          </a:stretch>
        </p:blipFill>
        <p:spPr>
          <a:xfrm>
            <a:off x="9442450" y="112713"/>
            <a:ext cx="2749550" cy="539750"/>
          </a:xfrm>
          <a:prstGeom prst="rect">
            <a:avLst/>
          </a:prstGeom>
          <a:noFill/>
          <a:ln w="9525">
            <a:noFill/>
          </a:ln>
        </p:spPr>
      </p:pic>
      <p:sp>
        <p:nvSpPr>
          <p:cNvPr id="2" name="Title 1"/>
          <p:cNvSpPr>
            <a:spLocks noGrp="1"/>
          </p:cNvSpPr>
          <p:nvPr>
            <p:ph type="title"/>
          </p:nvPr>
        </p:nvSpPr>
        <p:spPr>
          <a:xfrm>
            <a:off x="0" y="62281"/>
            <a:ext cx="12192000" cy="676148"/>
          </a:xfrm>
        </p:spPr>
        <p:txBody>
          <a:bodyPr/>
          <a:lstStyle>
            <a:lvl1pPr>
              <a:defRPr lang="zh-CN" altLang="en-US"/>
            </a:lvl1pPr>
          </a:lstStyle>
          <a:p>
            <a:pPr fontAlgn="base"/>
            <a:r>
              <a:rPr lang="zh-CN" altLang="en-US" strike="noStrike" noProof="1" smtClean="0"/>
              <a:t>单击此处编辑母版标题样式</a:t>
            </a:r>
            <a:endParaRPr lang="zh-CN" altLang="en-US" strike="noStrike" noProof="1"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sp>
        <p:nvSpPr>
          <p:cNvPr id="17" name="矩形 16"/>
          <p:cNvSpPr/>
          <p:nvPr/>
        </p:nvSpPr>
        <p:spPr bwMode="auto">
          <a:xfrm>
            <a:off x="0" y="-26987"/>
            <a:ext cx="12192000" cy="819150"/>
          </a:xfrm>
          <a:prstGeom prst="rect">
            <a:avLst/>
          </a:prstGeom>
          <a:solidFill>
            <a:srgbClr val="00206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rgbClr val="C00000"/>
              </a:solidFill>
              <a:effectLst/>
              <a:uLnTx/>
              <a:uFillTx/>
              <a:latin typeface="Times New Roman" panose="02020603050405020304" pitchFamily="18" charset="0"/>
            </a:endParaRPr>
          </a:p>
        </p:txBody>
      </p:sp>
      <p:sp>
        <p:nvSpPr>
          <p:cNvPr id="5" name="矩形 4"/>
          <p:cNvSpPr/>
          <p:nvPr/>
        </p:nvSpPr>
        <p:spPr>
          <a:xfrm>
            <a:off x="0" y="6581775"/>
            <a:ext cx="12192000" cy="276225"/>
          </a:xfrm>
          <a:prstGeom prst="rect">
            <a:avLst/>
          </a:prstGeom>
          <a:solidFill>
            <a:srgbClr val="00206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pPr>
            <a:endParaRPr kumimoji="0" lang="zh-CN" altLang="en-US" sz="1350" b="0" i="0" u="none" strike="noStrike" kern="0" cap="none" spc="0" normalizeH="0" baseline="0" noProof="1">
              <a:ln>
                <a:noFill/>
              </a:ln>
              <a:solidFill>
                <a:schemeClr val="bg1">
                  <a:lumMod val="85000"/>
                </a:schemeClr>
              </a:solidFill>
              <a:effectLst/>
              <a:uLnTx/>
              <a:uFillTx/>
              <a:latin typeface="Times New Roman" panose="02020603050405020304" pitchFamily="18" charset="0"/>
            </a:endParaRPr>
          </a:p>
        </p:txBody>
      </p:sp>
      <p:pic>
        <p:nvPicPr>
          <p:cNvPr id="6" name="图片 5"/>
          <p:cNvPicPr>
            <a:picLocks noChangeAspect="1"/>
          </p:cNvPicPr>
          <p:nvPr/>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9" cy="259531"/>
          </a:xfrm>
          <a:prstGeom prst="rect">
            <a:avLst/>
          </a:prstGeom>
        </p:spPr>
      </p:pic>
      <p:sp>
        <p:nvSpPr>
          <p:cNvPr id="11" name="矩形 10"/>
          <p:cNvSpPr/>
          <p:nvPr/>
        </p:nvSpPr>
        <p:spPr>
          <a:xfrm>
            <a:off x="5881688" y="6594475"/>
            <a:ext cx="354330" cy="2063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750" b="0" i="0" u="none" strike="noStrike" kern="0" cap="none" spc="0" normalizeH="0" baseline="0" noProof="0" smtClean="0">
                <a:ln>
                  <a:noFill/>
                </a:ln>
                <a:solidFill>
                  <a:schemeClr val="bg1">
                    <a:lumMod val="85000"/>
                  </a:schemeClr>
                </a:solidFill>
                <a:effectLst/>
                <a:uLnTx/>
                <a:uFillTx/>
                <a:latin typeface="Bookman Old Style" panose="02050604050505020204" charset="0"/>
                <a:ea typeface="宋体" panose="02010600030101010101" pitchFamily="2" charset="-122"/>
                <a:cs typeface="+mn-cs"/>
              </a:rPr>
            </a:fld>
            <a:endParaRPr lang="zh-CN" altLang="en-US" sz="100" strike="noStrike" noProof="1" dirty="0">
              <a:solidFill>
                <a:schemeClr val="bg1">
                  <a:lumMod val="85000"/>
                </a:schemeClr>
              </a:solidFill>
            </a:endParaRPr>
          </a:p>
        </p:txBody>
      </p:sp>
      <p:sp>
        <p:nvSpPr>
          <p:cNvPr id="5126" name="TextBox 8"/>
          <p:cNvSpPr txBox="1"/>
          <p:nvPr/>
        </p:nvSpPr>
        <p:spPr>
          <a:xfrm>
            <a:off x="142875" y="6608763"/>
            <a:ext cx="982980" cy="229870"/>
          </a:xfrm>
          <a:prstGeom prst="rect">
            <a:avLst/>
          </a:prstGeom>
          <a:noFill/>
          <a:ln w="9525">
            <a:noFill/>
          </a:ln>
        </p:spPr>
        <p:txBody>
          <a:bodyPr wrap="none" anchor="t">
            <a:spAutoFit/>
          </a:bodyPr>
          <a:p>
            <a:pPr lvl="0"/>
            <a:r>
              <a:rPr lang="zh-CN" altLang="zh-CN" sz="900" dirty="0">
                <a:solidFill>
                  <a:srgbClr val="D9D9D9"/>
                </a:solidFill>
                <a:latin typeface="思源宋体 CN" charset="-122"/>
                <a:ea typeface="思源宋体 CN" charset="-122"/>
                <a:sym typeface="黑体" panose="02010609060101010101" pitchFamily="49" charset="-122"/>
              </a:rPr>
              <a:t>杭电计算机学院</a:t>
            </a:r>
            <a:endParaRPr lang="zh-CN" altLang="zh-CN" sz="900" dirty="0">
              <a:solidFill>
                <a:srgbClr val="D9D9D9"/>
              </a:solidFill>
              <a:latin typeface="思源宋体 CN" charset="-122"/>
              <a:ea typeface="思源宋体 CN" charset="-122"/>
            </a:endParaRPr>
          </a:p>
        </p:txBody>
      </p:sp>
      <p:pic>
        <p:nvPicPr>
          <p:cNvPr id="5127" name="图片 7" descr="人工智能导论-汉仪-金"/>
          <p:cNvPicPr>
            <a:picLocks noChangeAspect="1"/>
          </p:cNvPicPr>
          <p:nvPr/>
        </p:nvPicPr>
        <p:blipFill>
          <a:blip r:embed="rId4"/>
          <a:stretch>
            <a:fillRect/>
          </a:stretch>
        </p:blipFill>
        <p:spPr>
          <a:xfrm>
            <a:off x="9442450" y="112713"/>
            <a:ext cx="2749550" cy="539750"/>
          </a:xfrm>
          <a:prstGeom prst="rect">
            <a:avLst/>
          </a:prstGeom>
          <a:noFill/>
          <a:ln w="9525">
            <a:noFill/>
          </a:ln>
        </p:spPr>
      </p:pic>
      <p:sp>
        <p:nvSpPr>
          <p:cNvPr id="2" name="Title 1"/>
          <p:cNvSpPr>
            <a:spLocks noGrp="1"/>
          </p:cNvSpPr>
          <p:nvPr>
            <p:ph type="title" hasCustomPrompt="1"/>
          </p:nvPr>
        </p:nvSpPr>
        <p:spPr>
          <a:xfrm>
            <a:off x="0" y="62281"/>
            <a:ext cx="12192000" cy="676148"/>
          </a:xfrm>
        </p:spPr>
        <p:txBody>
          <a:bodyPr/>
          <a:lstStyle>
            <a:lvl1pPr>
              <a:defRPr lang="zh-CN" altLang="en-US" dirty="0">
                <a:solidFill>
                  <a:schemeClr val="accent5"/>
                </a:solidFill>
                <a:latin typeface="微软雅黑" panose="020B0503020204020204" pitchFamily="34" charset="-122"/>
                <a:ea typeface="微软雅黑" panose="020B0503020204020204" pitchFamily="34" charset="-122"/>
              </a:defRPr>
            </a:lvl1pPr>
          </a:lstStyle>
          <a:p>
            <a:pPr fontAlgn="base"/>
            <a:r>
              <a:rPr lang="zh-CN" altLang="en-US" strike="noStrike" noProof="1" dirty="0"/>
              <a:t>目    录</a:t>
            </a:r>
            <a:endParaRPr lang="zh-CN" altLang="en-US" strike="noStrike" noProof="1" dirty="0"/>
          </a:p>
        </p:txBody>
      </p:sp>
      <p:sp>
        <p:nvSpPr>
          <p:cNvPr id="3" name="Content Placeholder 2"/>
          <p:cNvSpPr>
            <a:spLocks noGrp="1"/>
          </p:cNvSpPr>
          <p:nvPr>
            <p:ph idx="1"/>
          </p:nvPr>
        </p:nvSpPr>
        <p:spPr>
          <a:xfrm>
            <a:off x="1295470" y="1262216"/>
            <a:ext cx="9601068" cy="4975097"/>
          </a:xfrm>
        </p:spPr>
        <p:txBody>
          <a:bodyPr/>
          <a:lstStyle>
            <a:lvl1pPr>
              <a:lnSpc>
                <a:spcPct val="150000"/>
              </a:lnSpc>
              <a:spcBef>
                <a:spcPts val="900"/>
              </a:spcBef>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a:lnSpc>
                <a:spcPct val="150000"/>
              </a:lnSpc>
              <a:spcBef>
                <a:spcPts val="900"/>
              </a:spcBef>
              <a:buClr>
                <a:srgbClr val="B92500"/>
              </a:buClr>
              <a:buSzPct val="50000"/>
              <a:buFont typeface="Wingdings" panose="05000000000000000000" pitchFamily="2" charset="2"/>
              <a:buChar char=""/>
              <a:defRPr sz="2100">
                <a:solidFill>
                  <a:schemeClr val="tx1">
                    <a:lumMod val="85000"/>
                    <a:lumOff val="15000"/>
                  </a:schemeClr>
                </a:solidFill>
                <a:latin typeface="微软雅黑" panose="020B0503020204020204" pitchFamily="34" charset="-122"/>
                <a:ea typeface="微软雅黑" panose="020B0503020204020204" pitchFamily="34" charset="-122"/>
              </a:defRPr>
            </a:lvl2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二级</a:t>
            </a:r>
            <a:endParaRPr lang="zh-CN" altLang="en-US" strike="noStrike" noProof="1" smtClean="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001844"/>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964180" y="2405380"/>
            <a:ext cx="6263640" cy="2046605"/>
          </a:xfrm>
          <a:ln>
            <a:solidFill>
              <a:schemeClr val="accent1">
                <a:lumMod val="40000"/>
                <a:lumOff val="60000"/>
              </a:schemeClr>
            </a:solidFill>
          </a:ln>
        </p:spPr>
        <p:txBody>
          <a:bodyPr anchor="ctr" anchorCtr="1"/>
          <a:lstStyle>
            <a:lvl1pPr algn="ctr">
              <a:defRPr sz="4800">
                <a:solidFill>
                  <a:schemeClr val="accent5"/>
                </a:solidFill>
              </a:defRPr>
            </a:lvl1p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showMasterSp="0">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bg1"/>
        </a:solidFill>
        <a:effectLst/>
      </p:bgPr>
    </p:bg>
    <p:spTree>
      <p:nvGrpSpPr>
        <p:cNvPr id="1" name=""/>
        <p:cNvGrpSpPr/>
        <p:nvPr/>
      </p:nvGrpSpPr>
      <p:grpSpPr>
        <a:xfrm>
          <a:off x="0" y="0"/>
          <a:ext cx="0" cy="0"/>
          <a:chOff x="0" y="0"/>
          <a:chExt cx="0" cy="0"/>
        </a:xfrm>
      </p:grpSpPr>
      <p:sp>
        <p:nvSpPr>
          <p:cNvPr id="13" name="矩形 12"/>
          <p:cNvSpPr/>
          <p:nvPr/>
        </p:nvSpPr>
        <p:spPr bwMode="auto">
          <a:xfrm>
            <a:off x="0" y="-26987"/>
            <a:ext cx="12192000" cy="819150"/>
          </a:xfrm>
          <a:prstGeom prst="rect">
            <a:avLst/>
          </a:prstGeom>
          <a:solidFill>
            <a:srgbClr val="002060"/>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rgbClr val="C00000"/>
              </a:solidFill>
              <a:effectLst/>
              <a:uLnTx/>
              <a:uFillTx/>
              <a:latin typeface="Times New Roman" panose="02020603050405020304" pitchFamily="18" charset="0"/>
            </a:endParaRPr>
          </a:p>
        </p:txBody>
      </p:sp>
      <p:sp>
        <p:nvSpPr>
          <p:cNvPr id="21" name="矩形 20"/>
          <p:cNvSpPr/>
          <p:nvPr/>
        </p:nvSpPr>
        <p:spPr>
          <a:xfrm>
            <a:off x="0" y="6581775"/>
            <a:ext cx="12192000" cy="2762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solidFill>
                <a:schemeClr val="bg1">
                  <a:lumMod val="8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9" name="图片 18"/>
          <p:cNvPicPr>
            <a:picLocks noChangeAspect="1"/>
          </p:cNvPicPr>
          <p:nvPr/>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9" cy="259531"/>
          </a:xfrm>
          <a:prstGeom prst="rect">
            <a:avLst/>
          </a:prstGeom>
        </p:spPr>
      </p:pic>
      <p:sp>
        <p:nvSpPr>
          <p:cNvPr id="17" name="矩形 16"/>
          <p:cNvSpPr/>
          <p:nvPr/>
        </p:nvSpPr>
        <p:spPr>
          <a:xfrm>
            <a:off x="5881688" y="6594475"/>
            <a:ext cx="354330" cy="2063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750" b="0" i="0" u="none" strike="noStrike" kern="0" cap="none" spc="0" normalizeH="0" baseline="0" noProof="0" smtClean="0">
                <a:ln>
                  <a:noFill/>
                </a:ln>
                <a:solidFill>
                  <a:schemeClr val="bg1">
                    <a:lumMod val="85000"/>
                  </a:schemeClr>
                </a:solidFill>
                <a:effectLst/>
                <a:uLnTx/>
                <a:uFillTx/>
                <a:latin typeface="Bookman Old Style" panose="02050604050505020204" charset="0"/>
                <a:ea typeface="宋体" panose="02010600030101010101" pitchFamily="2" charset="-122"/>
                <a:cs typeface="+mn-cs"/>
              </a:rPr>
            </a:fld>
            <a:endParaRPr lang="zh-CN" altLang="en-US" sz="100" strike="noStrike" noProof="1" dirty="0">
              <a:solidFill>
                <a:schemeClr val="bg1">
                  <a:lumMod val="85000"/>
                </a:schemeClr>
              </a:solidFill>
            </a:endParaRPr>
          </a:p>
        </p:txBody>
      </p:sp>
      <p:sp>
        <p:nvSpPr>
          <p:cNvPr id="8198" name="TextBox 8"/>
          <p:cNvSpPr txBox="1"/>
          <p:nvPr/>
        </p:nvSpPr>
        <p:spPr>
          <a:xfrm>
            <a:off x="142875" y="6608763"/>
            <a:ext cx="982980" cy="229870"/>
          </a:xfrm>
          <a:prstGeom prst="rect">
            <a:avLst/>
          </a:prstGeom>
          <a:noFill/>
          <a:ln w="9525">
            <a:noFill/>
          </a:ln>
        </p:spPr>
        <p:txBody>
          <a:bodyPr wrap="none" anchor="t">
            <a:spAutoFit/>
          </a:bodyPr>
          <a:p>
            <a:pPr lvl="0"/>
            <a:r>
              <a:rPr lang="zh-CN" altLang="zh-CN" sz="900" dirty="0">
                <a:solidFill>
                  <a:srgbClr val="D9D9D9"/>
                </a:solidFill>
                <a:latin typeface="思源宋体 CN" charset="-122"/>
                <a:ea typeface="思源宋体 CN" charset="-122"/>
                <a:sym typeface="黑体" panose="02010609060101010101" pitchFamily="49" charset="-122"/>
              </a:rPr>
              <a:t>杭电计算机学院</a:t>
            </a:r>
            <a:endParaRPr lang="zh-CN" altLang="zh-CN" sz="900" dirty="0">
              <a:solidFill>
                <a:srgbClr val="D9D9D9"/>
              </a:solidFill>
              <a:latin typeface="思源宋体 CN" charset="-122"/>
              <a:ea typeface="思源宋体 CN" charset="-122"/>
            </a:endParaRPr>
          </a:p>
        </p:txBody>
      </p:sp>
      <p:pic>
        <p:nvPicPr>
          <p:cNvPr id="8199" name="图片 7" descr="人工智能导论-汉仪-金"/>
          <p:cNvPicPr>
            <a:picLocks noChangeAspect="1"/>
          </p:cNvPicPr>
          <p:nvPr/>
        </p:nvPicPr>
        <p:blipFill>
          <a:blip r:embed="rId4"/>
          <a:stretch>
            <a:fillRect/>
          </a:stretch>
        </p:blipFill>
        <p:spPr>
          <a:xfrm>
            <a:off x="9442450" y="112713"/>
            <a:ext cx="2749550" cy="539750"/>
          </a:xfrm>
          <a:prstGeom prst="rect">
            <a:avLst/>
          </a:prstGeom>
          <a:noFill/>
          <a:ln w="9525">
            <a:noFill/>
          </a:ln>
        </p:spPr>
      </p:pic>
      <p:sp>
        <p:nvSpPr>
          <p:cNvPr id="3" name="Text Placeholder 2"/>
          <p:cNvSpPr>
            <a:spLocks noGrp="1"/>
          </p:cNvSpPr>
          <p:nvPr>
            <p:ph type="body" idx="1"/>
          </p:nvPr>
        </p:nvSpPr>
        <p:spPr>
          <a:xfrm>
            <a:off x="223526" y="1053471"/>
            <a:ext cx="5820833" cy="704215"/>
          </a:xfrm>
        </p:spPr>
        <p:txBody>
          <a:bodyPr anchor="b"/>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Content Placeholder 3"/>
          <p:cNvSpPr>
            <a:spLocks noGrp="1"/>
          </p:cNvSpPr>
          <p:nvPr>
            <p:ph sz="half" idx="2"/>
          </p:nvPr>
        </p:nvSpPr>
        <p:spPr>
          <a:xfrm>
            <a:off x="224373" y="1851660"/>
            <a:ext cx="5820833" cy="458343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二级</a:t>
            </a:r>
            <a:endParaRPr lang="zh-CN" altLang="en-US" strike="noStrike" noProof="1" smtClean="0"/>
          </a:p>
          <a:p>
            <a:pPr lvl="2" fontAlgn="base"/>
            <a:r>
              <a:rPr lang="zh-CN" altLang="en-US" strike="noStrike" noProof="1" smtClean="0"/>
              <a:t>三级</a:t>
            </a:r>
            <a:endParaRPr lang="zh-CN" altLang="en-US" strike="noStrike" noProof="1" smtClean="0"/>
          </a:p>
          <a:p>
            <a:pPr lvl="3" fontAlgn="base"/>
            <a:r>
              <a:rPr lang="zh-CN" altLang="en-US" strike="noStrike" noProof="1" smtClean="0"/>
              <a:t>四级</a:t>
            </a:r>
            <a:endParaRPr lang="zh-CN" altLang="en-US" strike="noStrike" noProof="1" smtClean="0"/>
          </a:p>
          <a:p>
            <a:pPr lvl="4" fontAlgn="base"/>
            <a:r>
              <a:rPr lang="zh-CN" altLang="en-US" strike="noStrike" noProof="1" smtClean="0"/>
              <a:t>五级</a:t>
            </a:r>
            <a:endParaRPr lang="zh-CN" altLang="en-US" strike="noStrike" noProof="1"/>
          </a:p>
        </p:txBody>
      </p:sp>
      <p:sp>
        <p:nvSpPr>
          <p:cNvPr id="5" name="Text Placeholder 4"/>
          <p:cNvSpPr>
            <a:spLocks noGrp="1"/>
          </p:cNvSpPr>
          <p:nvPr>
            <p:ph type="body" sz="quarter" idx="3"/>
          </p:nvPr>
        </p:nvSpPr>
        <p:spPr>
          <a:xfrm>
            <a:off x="6240783" y="1053471"/>
            <a:ext cx="5681980" cy="704215"/>
          </a:xfrm>
        </p:spPr>
        <p:txBody>
          <a:bodyPr anchor="b"/>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Content Placeholder 5"/>
          <p:cNvSpPr>
            <a:spLocks noGrp="1"/>
          </p:cNvSpPr>
          <p:nvPr>
            <p:ph sz="quarter" idx="4"/>
          </p:nvPr>
        </p:nvSpPr>
        <p:spPr>
          <a:xfrm>
            <a:off x="6241631" y="1851660"/>
            <a:ext cx="5681980" cy="458343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二级</a:t>
            </a:r>
            <a:endParaRPr lang="zh-CN" altLang="en-US" strike="noStrike" noProof="1" smtClean="0"/>
          </a:p>
          <a:p>
            <a:pPr lvl="2" fontAlgn="base"/>
            <a:r>
              <a:rPr lang="zh-CN" altLang="en-US" strike="noStrike" noProof="1" smtClean="0"/>
              <a:t>三级</a:t>
            </a:r>
            <a:endParaRPr lang="zh-CN" altLang="en-US" strike="noStrike" noProof="1" smtClean="0"/>
          </a:p>
          <a:p>
            <a:pPr lvl="3" fontAlgn="base"/>
            <a:r>
              <a:rPr lang="zh-CN" altLang="en-US" strike="noStrike" noProof="1" smtClean="0"/>
              <a:t>四级</a:t>
            </a:r>
            <a:endParaRPr lang="zh-CN" altLang="en-US" strike="noStrike" noProof="1" smtClean="0"/>
          </a:p>
          <a:p>
            <a:pPr lvl="4" fontAlgn="base"/>
            <a:r>
              <a:rPr lang="zh-CN" altLang="en-US" strike="noStrike" noProof="1" smtClean="0"/>
              <a:t>五级</a:t>
            </a:r>
            <a:endParaRPr lang="zh-CN" altLang="en-US" strike="noStrike" noProof="1"/>
          </a:p>
        </p:txBody>
      </p:sp>
      <p:sp>
        <p:nvSpPr>
          <p:cNvPr id="16" name="Title 1"/>
          <p:cNvSpPr>
            <a:spLocks noGrp="1"/>
          </p:cNvSpPr>
          <p:nvPr>
            <p:ph type="title"/>
          </p:nvPr>
        </p:nvSpPr>
        <p:spPr>
          <a:xfrm>
            <a:off x="0" y="62281"/>
            <a:ext cx="12192000" cy="676148"/>
          </a:xfrm>
        </p:spPr>
        <p:txBody>
          <a:bodyPr/>
          <a:lstStyle>
            <a:lvl1pPr>
              <a:defRPr lang="zh-CN" altLang="en-US" sz="2475" dirty="0">
                <a:solidFill>
                  <a:schemeClr val="accent5"/>
                </a:solidFill>
                <a:latin typeface="微软雅黑" panose="020B0503020204020204" pitchFamily="34" charset="-122"/>
                <a:ea typeface="微软雅黑" panose="020B0503020204020204" pitchFamily="34" charset="-122"/>
              </a:defRPr>
            </a:lvl1pPr>
          </a:lstStyle>
          <a:p>
            <a:pPr fontAlgn="base"/>
            <a:r>
              <a:rPr lang="zh-CN" altLang="en-US" strike="noStrike" noProof="1" smtClean="0"/>
              <a:t>单击此处编辑母版标题样式</a:t>
            </a:r>
            <a:endParaRPr lang="zh-CN" altLang="en-US" strike="noStrike" noProof="1"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001B4E"/>
        </a:solidFill>
        <a:effectLst/>
      </p:bgPr>
    </p:bg>
    <p:spTree>
      <p:nvGrpSpPr>
        <p:cNvPr id="1" name=""/>
        <p:cNvGrpSpPr/>
        <p:nvPr/>
      </p:nvGrpSpPr>
      <p:grpSpPr>
        <a:xfrm>
          <a:off x="0" y="0"/>
          <a:ext cx="0" cy="0"/>
          <a:chOff x="0" y="0"/>
          <a:chExt cx="0" cy="0"/>
        </a:xfrm>
      </p:grpSpPr>
      <p:grpSp>
        <p:nvGrpSpPr>
          <p:cNvPr id="9218" name="组 7"/>
          <p:cNvGrpSpPr/>
          <p:nvPr/>
        </p:nvGrpSpPr>
        <p:grpSpPr>
          <a:xfrm>
            <a:off x="617538" y="5895975"/>
            <a:ext cx="11088687" cy="609600"/>
            <a:chOff x="-457882" y="329481"/>
            <a:chExt cx="12966029" cy="712801"/>
          </a:xfrm>
        </p:grpSpPr>
        <p:pic>
          <p:nvPicPr>
            <p:cNvPr id="10" name="Picture 2" descr="D:\Tencent\logo_hdu.png"/>
            <p:cNvPicPr>
              <a:picLocks noChangeAspect="1" noChangeArrowheads="1"/>
            </p:cNvPicPr>
            <p:nvPr userDrawn="1"/>
          </p:nvPicPr>
          <p:blipFill>
            <a:blip r:embed="rId2" cstate="print">
              <a:duotone>
                <a:schemeClr val="bg2">
                  <a:shade val="45000"/>
                  <a:satMod val="135000"/>
                </a:schemeClr>
                <a:prstClr val="white"/>
              </a:duotone>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图片 10"/>
            <p:cNvPicPr>
              <a:picLocks noChangeAspect="1"/>
            </p:cNvPicPr>
            <p:nvPr userDrawn="1"/>
          </p:nvPicPr>
          <p:blipFill>
            <a:blip r:embed="rId3">
              <a:biLevel thresh="50000"/>
              <a:lum bright="89999"/>
            </a:blip>
            <a:stretch>
              <a:fillRect/>
            </a:stretch>
          </p:blipFill>
          <p:spPr>
            <a:xfrm>
              <a:off x="8804131" y="432580"/>
              <a:ext cx="3704016" cy="506809"/>
            </a:xfrm>
            <a:prstGeom prst="rect">
              <a:avLst/>
            </a:prstGeom>
            <a:noFill/>
            <a:ln w="9525">
              <a:noFill/>
            </a:ln>
          </p:spPr>
        </p:pic>
      </p:grpSp>
      <p:grpSp>
        <p:nvGrpSpPr>
          <p:cNvPr id="9221" name="组合 29"/>
          <p:cNvGrpSpPr/>
          <p:nvPr/>
        </p:nvGrpSpPr>
        <p:grpSpPr>
          <a:xfrm>
            <a:off x="2960688" y="654050"/>
            <a:ext cx="6270625" cy="3619500"/>
            <a:chOff x="1627188" y="850900"/>
            <a:chExt cx="8934450" cy="5156201"/>
          </a:xfrm>
        </p:grpSpPr>
        <p:sp>
          <p:nvSpPr>
            <p:cNvPr id="9222" name="AutoShape 3"/>
            <p:cNvSpPr>
              <a:spLocks noChangeAspect="1" noTextEdit="1"/>
            </p:cNvSpPr>
            <p:nvPr userDrawn="1"/>
          </p:nvSpPr>
          <p:spPr>
            <a:xfrm>
              <a:off x="1630363" y="854075"/>
              <a:ext cx="8931275" cy="5149850"/>
            </a:xfrm>
            <a:prstGeom prst="rect">
              <a:avLst/>
            </a:prstGeom>
            <a:no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23" name="Oval 5"/>
            <p:cNvSpPr/>
            <p:nvPr userDrawn="1"/>
          </p:nvSpPr>
          <p:spPr>
            <a:xfrm>
              <a:off x="1627188" y="5243513"/>
              <a:ext cx="8934450" cy="763588"/>
            </a:xfrm>
            <a:prstGeom prst="ellipse">
              <a:avLst/>
            </a:prstGeom>
            <a:solidFill>
              <a:srgbClr val="D9D9D9"/>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24" name="Rectangle 6"/>
            <p:cNvSpPr/>
            <p:nvPr userDrawn="1"/>
          </p:nvSpPr>
          <p:spPr>
            <a:xfrm>
              <a:off x="3841751" y="850900"/>
              <a:ext cx="225425"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25"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9226" name="Rectangle 8"/>
            <p:cNvSpPr/>
            <p:nvPr userDrawn="1"/>
          </p:nvSpPr>
          <p:spPr>
            <a:xfrm>
              <a:off x="3871913" y="884238"/>
              <a:ext cx="165100"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27" name="Oval 9"/>
            <p:cNvSpPr/>
            <p:nvPr userDrawn="1"/>
          </p:nvSpPr>
          <p:spPr>
            <a:xfrm>
              <a:off x="3917951" y="1782763"/>
              <a:ext cx="73025"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28" name="Rectangle 10"/>
            <p:cNvSpPr/>
            <p:nvPr userDrawn="1"/>
          </p:nvSpPr>
          <p:spPr>
            <a:xfrm>
              <a:off x="3889376" y="1316038"/>
              <a:ext cx="131763"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29" name="Rectangle 11"/>
            <p:cNvSpPr/>
            <p:nvPr userDrawn="1"/>
          </p:nvSpPr>
          <p:spPr>
            <a:xfrm>
              <a:off x="3889376" y="1354138"/>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30" name="Rectangle 12"/>
            <p:cNvSpPr/>
            <p:nvPr userDrawn="1"/>
          </p:nvSpPr>
          <p:spPr>
            <a:xfrm>
              <a:off x="3889376" y="1393825"/>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31" name="Oval 13"/>
            <p:cNvSpPr/>
            <p:nvPr userDrawn="1"/>
          </p:nvSpPr>
          <p:spPr>
            <a:xfrm>
              <a:off x="3927476" y="1792288"/>
              <a:ext cx="53975"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32" name="Rectangle 14"/>
            <p:cNvSpPr/>
            <p:nvPr userDrawn="1"/>
          </p:nvSpPr>
          <p:spPr>
            <a:xfrm>
              <a:off x="4073526" y="850900"/>
              <a:ext cx="227013"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33"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9234" name="Rectangle 16"/>
            <p:cNvSpPr/>
            <p:nvPr userDrawn="1"/>
          </p:nvSpPr>
          <p:spPr>
            <a:xfrm>
              <a:off x="4106863" y="884238"/>
              <a:ext cx="163513"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35" name="Oval 17"/>
            <p:cNvSpPr/>
            <p:nvPr userDrawn="1"/>
          </p:nvSpPr>
          <p:spPr>
            <a:xfrm>
              <a:off x="4152901" y="1782763"/>
              <a:ext cx="68263"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36" name="Rectangle 18"/>
            <p:cNvSpPr/>
            <p:nvPr userDrawn="1"/>
          </p:nvSpPr>
          <p:spPr>
            <a:xfrm>
              <a:off x="4122738" y="1316038"/>
              <a:ext cx="131763"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37" name="Rectangle 19"/>
            <p:cNvSpPr/>
            <p:nvPr userDrawn="1"/>
          </p:nvSpPr>
          <p:spPr>
            <a:xfrm>
              <a:off x="4122738" y="1354138"/>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38" name="Rectangle 20"/>
            <p:cNvSpPr/>
            <p:nvPr userDrawn="1"/>
          </p:nvSpPr>
          <p:spPr>
            <a:xfrm>
              <a:off x="4122738" y="1393825"/>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39" name="Oval 21"/>
            <p:cNvSpPr/>
            <p:nvPr userDrawn="1"/>
          </p:nvSpPr>
          <p:spPr>
            <a:xfrm>
              <a:off x="4162426" y="1792288"/>
              <a:ext cx="52388"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40" name="Rectangle 22"/>
            <p:cNvSpPr/>
            <p:nvPr userDrawn="1"/>
          </p:nvSpPr>
          <p:spPr>
            <a:xfrm>
              <a:off x="4306888" y="850900"/>
              <a:ext cx="228600"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41"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sz="100"/>
            </a:p>
          </p:txBody>
        </p:sp>
        <p:sp>
          <p:nvSpPr>
            <p:cNvPr id="9242" name="Rectangle 24"/>
            <p:cNvSpPr/>
            <p:nvPr userDrawn="1"/>
          </p:nvSpPr>
          <p:spPr>
            <a:xfrm>
              <a:off x="4340226" y="884238"/>
              <a:ext cx="161925"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43" name="Oval 25"/>
            <p:cNvSpPr/>
            <p:nvPr userDrawn="1"/>
          </p:nvSpPr>
          <p:spPr>
            <a:xfrm>
              <a:off x="4386263" y="1782763"/>
              <a:ext cx="69850"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44" name="Rectangle 26"/>
            <p:cNvSpPr/>
            <p:nvPr userDrawn="1"/>
          </p:nvSpPr>
          <p:spPr>
            <a:xfrm>
              <a:off x="4352926" y="1316038"/>
              <a:ext cx="136525"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45" name="Rectangle 27"/>
            <p:cNvSpPr/>
            <p:nvPr userDrawn="1"/>
          </p:nvSpPr>
          <p:spPr>
            <a:xfrm>
              <a:off x="4352926" y="1354138"/>
              <a:ext cx="136525"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46" name="Rectangle 28"/>
            <p:cNvSpPr/>
            <p:nvPr userDrawn="1"/>
          </p:nvSpPr>
          <p:spPr>
            <a:xfrm>
              <a:off x="4352926" y="1393825"/>
              <a:ext cx="136525"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47" name="Oval 29"/>
            <p:cNvSpPr/>
            <p:nvPr userDrawn="1"/>
          </p:nvSpPr>
          <p:spPr>
            <a:xfrm>
              <a:off x="4395788" y="1792288"/>
              <a:ext cx="50800"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48" name="Rectangle 30"/>
            <p:cNvSpPr/>
            <p:nvPr userDrawn="1"/>
          </p:nvSpPr>
          <p:spPr>
            <a:xfrm>
              <a:off x="4541838" y="850900"/>
              <a:ext cx="227013"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49"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9250" name="Rectangle 32"/>
            <p:cNvSpPr/>
            <p:nvPr userDrawn="1"/>
          </p:nvSpPr>
          <p:spPr>
            <a:xfrm>
              <a:off x="4575176" y="884238"/>
              <a:ext cx="163513"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51" name="Oval 33"/>
            <p:cNvSpPr/>
            <p:nvPr userDrawn="1"/>
          </p:nvSpPr>
          <p:spPr>
            <a:xfrm>
              <a:off x="4621213" y="1782763"/>
              <a:ext cx="68263"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52" name="Rectangle 34"/>
            <p:cNvSpPr/>
            <p:nvPr userDrawn="1"/>
          </p:nvSpPr>
          <p:spPr>
            <a:xfrm>
              <a:off x="4591051" y="1316038"/>
              <a:ext cx="131763"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53" name="Rectangle 35"/>
            <p:cNvSpPr/>
            <p:nvPr userDrawn="1"/>
          </p:nvSpPr>
          <p:spPr>
            <a:xfrm>
              <a:off x="4591051" y="1354138"/>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54" name="Rectangle 36"/>
            <p:cNvSpPr/>
            <p:nvPr userDrawn="1"/>
          </p:nvSpPr>
          <p:spPr>
            <a:xfrm>
              <a:off x="4591051" y="1393825"/>
              <a:ext cx="131763"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55" name="Oval 37"/>
            <p:cNvSpPr/>
            <p:nvPr userDrawn="1"/>
          </p:nvSpPr>
          <p:spPr>
            <a:xfrm>
              <a:off x="4630738" y="1792288"/>
              <a:ext cx="52388"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56" name="Rectangle 38"/>
            <p:cNvSpPr/>
            <p:nvPr userDrawn="1"/>
          </p:nvSpPr>
          <p:spPr>
            <a:xfrm>
              <a:off x="4775201" y="850900"/>
              <a:ext cx="228600"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57"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9258" name="Rectangle 40"/>
            <p:cNvSpPr/>
            <p:nvPr userDrawn="1"/>
          </p:nvSpPr>
          <p:spPr>
            <a:xfrm>
              <a:off x="4808538" y="884238"/>
              <a:ext cx="165100"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59" name="Oval 41"/>
            <p:cNvSpPr/>
            <p:nvPr userDrawn="1"/>
          </p:nvSpPr>
          <p:spPr>
            <a:xfrm>
              <a:off x="4854576" y="1782763"/>
              <a:ext cx="69850"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60" name="Rectangle 42"/>
            <p:cNvSpPr/>
            <p:nvPr userDrawn="1"/>
          </p:nvSpPr>
          <p:spPr>
            <a:xfrm>
              <a:off x="4821238" y="1316038"/>
              <a:ext cx="134938"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61" name="Rectangle 43"/>
            <p:cNvSpPr/>
            <p:nvPr userDrawn="1"/>
          </p:nvSpPr>
          <p:spPr>
            <a:xfrm>
              <a:off x="4821238" y="1354138"/>
              <a:ext cx="134938"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62" name="Rectangle 44"/>
            <p:cNvSpPr/>
            <p:nvPr userDrawn="1"/>
          </p:nvSpPr>
          <p:spPr>
            <a:xfrm>
              <a:off x="4821238" y="1393825"/>
              <a:ext cx="134938"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63" name="Oval 45"/>
            <p:cNvSpPr/>
            <p:nvPr userDrawn="1"/>
          </p:nvSpPr>
          <p:spPr>
            <a:xfrm>
              <a:off x="4864101" y="1792288"/>
              <a:ext cx="49213"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64" name="Rectangle 46"/>
            <p:cNvSpPr/>
            <p:nvPr userDrawn="1"/>
          </p:nvSpPr>
          <p:spPr>
            <a:xfrm>
              <a:off x="5010151" y="850900"/>
              <a:ext cx="227013" cy="1063625"/>
            </a:xfrm>
            <a:prstGeom prst="rect">
              <a:avLst/>
            </a:prstGeom>
            <a:solidFill>
              <a:srgbClr val="64788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65"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sz="100"/>
            </a:p>
          </p:txBody>
        </p:sp>
        <p:sp>
          <p:nvSpPr>
            <p:cNvPr id="9266" name="Rectangle 48"/>
            <p:cNvSpPr/>
            <p:nvPr userDrawn="1"/>
          </p:nvSpPr>
          <p:spPr>
            <a:xfrm>
              <a:off x="5038726" y="884238"/>
              <a:ext cx="165100" cy="5524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67" name="Oval 49"/>
            <p:cNvSpPr/>
            <p:nvPr userDrawn="1"/>
          </p:nvSpPr>
          <p:spPr>
            <a:xfrm>
              <a:off x="5089526" y="1782763"/>
              <a:ext cx="68263" cy="79375"/>
            </a:xfrm>
            <a:prstGeom prst="ellipse">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68" name="Rectangle 50"/>
            <p:cNvSpPr/>
            <p:nvPr userDrawn="1"/>
          </p:nvSpPr>
          <p:spPr>
            <a:xfrm>
              <a:off x="5056188" y="1316038"/>
              <a:ext cx="134938" cy="19050"/>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69" name="Rectangle 51"/>
            <p:cNvSpPr/>
            <p:nvPr userDrawn="1"/>
          </p:nvSpPr>
          <p:spPr>
            <a:xfrm>
              <a:off x="5056188" y="1354138"/>
              <a:ext cx="134938"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70" name="Rectangle 52"/>
            <p:cNvSpPr/>
            <p:nvPr userDrawn="1"/>
          </p:nvSpPr>
          <p:spPr>
            <a:xfrm>
              <a:off x="5056188" y="1393825"/>
              <a:ext cx="134938" cy="238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71" name="Oval 53"/>
            <p:cNvSpPr/>
            <p:nvPr userDrawn="1"/>
          </p:nvSpPr>
          <p:spPr>
            <a:xfrm>
              <a:off x="5095876" y="1792288"/>
              <a:ext cx="52388" cy="60325"/>
            </a:xfrm>
            <a:prstGeom prst="ellipse">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72" name="Rectangle 54"/>
            <p:cNvSpPr/>
            <p:nvPr userDrawn="1"/>
          </p:nvSpPr>
          <p:spPr>
            <a:xfrm>
              <a:off x="3730626" y="1914525"/>
              <a:ext cx="1674813" cy="3678238"/>
            </a:xfrm>
            <a:prstGeom prst="rect">
              <a:avLst/>
            </a:prstGeom>
            <a:solidFill>
              <a:srgbClr val="919DA5"/>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73" name="Rectangle 55"/>
            <p:cNvSpPr/>
            <p:nvPr userDrawn="1"/>
          </p:nvSpPr>
          <p:spPr>
            <a:xfrm>
              <a:off x="3846513" y="2089150"/>
              <a:ext cx="1443038" cy="1090613"/>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74" name="Rectangle 56"/>
            <p:cNvSpPr/>
            <p:nvPr userDrawn="1"/>
          </p:nvSpPr>
          <p:spPr>
            <a:xfrm>
              <a:off x="3846513" y="3228975"/>
              <a:ext cx="1443038" cy="1087438"/>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75" name="Rectangle 57"/>
            <p:cNvSpPr/>
            <p:nvPr userDrawn="1"/>
          </p:nvSpPr>
          <p:spPr>
            <a:xfrm>
              <a:off x="3846513" y="4365625"/>
              <a:ext cx="1443038" cy="1087438"/>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76" name="Rectangle 58"/>
            <p:cNvSpPr/>
            <p:nvPr userDrawn="1"/>
          </p:nvSpPr>
          <p:spPr>
            <a:xfrm>
              <a:off x="4303713" y="2317750"/>
              <a:ext cx="508000" cy="269875"/>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77"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9278" name="Rectangle 60"/>
            <p:cNvSpPr/>
            <p:nvPr userDrawn="1"/>
          </p:nvSpPr>
          <p:spPr>
            <a:xfrm>
              <a:off x="4303713" y="3408363"/>
              <a:ext cx="508000" cy="269875"/>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79"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sz="100"/>
            </a:p>
          </p:txBody>
        </p:sp>
        <p:sp>
          <p:nvSpPr>
            <p:cNvPr id="9280" name="Rectangle 62"/>
            <p:cNvSpPr/>
            <p:nvPr userDrawn="1"/>
          </p:nvSpPr>
          <p:spPr>
            <a:xfrm>
              <a:off x="4306888" y="4533900"/>
              <a:ext cx="508000" cy="271463"/>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81"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9282"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sz="100"/>
            </a:p>
          </p:txBody>
        </p:sp>
        <p:sp>
          <p:nvSpPr>
            <p:cNvPr id="9283"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sz="100"/>
            </a:p>
          </p:txBody>
        </p:sp>
        <p:sp>
          <p:nvSpPr>
            <p:cNvPr id="9284"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sz="100"/>
            </a:p>
          </p:txBody>
        </p:sp>
        <p:sp>
          <p:nvSpPr>
            <p:cNvPr id="9285"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sz="100"/>
            </a:p>
          </p:txBody>
        </p:sp>
        <p:sp>
          <p:nvSpPr>
            <p:cNvPr id="9286"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sz="100"/>
            </a:p>
          </p:txBody>
        </p:sp>
        <p:sp>
          <p:nvSpPr>
            <p:cNvPr id="9287"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sz="100"/>
            </a:p>
          </p:txBody>
        </p:sp>
        <p:sp>
          <p:nvSpPr>
            <p:cNvPr id="9288"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sz="100"/>
            </a:p>
          </p:txBody>
        </p:sp>
        <p:sp>
          <p:nvSpPr>
            <p:cNvPr id="9289"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sz="100"/>
            </a:p>
          </p:txBody>
        </p:sp>
        <p:sp>
          <p:nvSpPr>
            <p:cNvPr id="9290"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sz="100"/>
            </a:p>
          </p:txBody>
        </p:sp>
        <p:sp>
          <p:nvSpPr>
            <p:cNvPr id="9291"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sz="100"/>
            </a:p>
          </p:txBody>
        </p:sp>
        <p:sp>
          <p:nvSpPr>
            <p:cNvPr id="9292"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sz="100"/>
            </a:p>
          </p:txBody>
        </p:sp>
        <p:sp>
          <p:nvSpPr>
            <p:cNvPr id="9293"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sz="100"/>
            </a:p>
          </p:txBody>
        </p:sp>
        <p:sp>
          <p:nvSpPr>
            <p:cNvPr id="9294"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sz="100"/>
            </a:p>
          </p:txBody>
        </p:sp>
        <p:sp>
          <p:nvSpPr>
            <p:cNvPr id="9295" name="Rectangle 77"/>
            <p:cNvSpPr/>
            <p:nvPr userDrawn="1"/>
          </p:nvSpPr>
          <p:spPr>
            <a:xfrm>
              <a:off x="7007226" y="1230313"/>
              <a:ext cx="103188" cy="65088"/>
            </a:xfrm>
            <a:prstGeom prst="rect">
              <a:avLst/>
            </a:prstGeom>
            <a:solidFill>
              <a:srgbClr val="9B5809"/>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96" name="Rectangle 78"/>
            <p:cNvSpPr/>
            <p:nvPr userDrawn="1"/>
          </p:nvSpPr>
          <p:spPr>
            <a:xfrm>
              <a:off x="7110413" y="1325563"/>
              <a:ext cx="104775" cy="19050"/>
            </a:xfrm>
            <a:prstGeom prst="rect">
              <a:avLst/>
            </a:prstGeom>
            <a:solidFill>
              <a:srgbClr val="FBC29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97" name="Rectangle 79"/>
            <p:cNvSpPr/>
            <p:nvPr userDrawn="1"/>
          </p:nvSpPr>
          <p:spPr>
            <a:xfrm>
              <a:off x="7110413" y="1354138"/>
              <a:ext cx="104775" cy="20638"/>
            </a:xfrm>
            <a:prstGeom prst="rect">
              <a:avLst/>
            </a:prstGeom>
            <a:solidFill>
              <a:srgbClr val="FBC29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298"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sz="100"/>
            </a:p>
          </p:txBody>
        </p:sp>
        <p:sp>
          <p:nvSpPr>
            <p:cNvPr id="9299" name="Rectangle 81"/>
            <p:cNvSpPr/>
            <p:nvPr userDrawn="1"/>
          </p:nvSpPr>
          <p:spPr>
            <a:xfrm>
              <a:off x="7215188" y="1493838"/>
              <a:ext cx="101600" cy="31750"/>
            </a:xfrm>
            <a:prstGeom prst="rect">
              <a:avLst/>
            </a:prstGeom>
            <a:solidFill>
              <a:srgbClr val="78484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00" name="Rectangle 82"/>
            <p:cNvSpPr/>
            <p:nvPr userDrawn="1"/>
          </p:nvSpPr>
          <p:spPr>
            <a:xfrm>
              <a:off x="7215188" y="1335088"/>
              <a:ext cx="98425" cy="30163"/>
            </a:xfrm>
            <a:prstGeom prst="rect">
              <a:avLst/>
            </a:prstGeom>
            <a:solidFill>
              <a:srgbClr val="78484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01" name="Rectangle 83"/>
            <p:cNvSpPr/>
            <p:nvPr userDrawn="1"/>
          </p:nvSpPr>
          <p:spPr>
            <a:xfrm>
              <a:off x="7815263" y="1436688"/>
              <a:ext cx="88900" cy="119063"/>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02" name="Rectangle 84"/>
            <p:cNvSpPr/>
            <p:nvPr userDrawn="1"/>
          </p:nvSpPr>
          <p:spPr>
            <a:xfrm>
              <a:off x="7815263" y="1381125"/>
              <a:ext cx="88900" cy="26988"/>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03" name="Rectangle 85"/>
            <p:cNvSpPr/>
            <p:nvPr userDrawn="1"/>
          </p:nvSpPr>
          <p:spPr>
            <a:xfrm>
              <a:off x="7327901" y="1404938"/>
              <a:ext cx="61913" cy="12700"/>
            </a:xfrm>
            <a:prstGeom prst="rect">
              <a:avLst/>
            </a:prstGeom>
            <a:solidFill>
              <a:srgbClr val="7FAAC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04" name="Rectangle 86"/>
            <p:cNvSpPr/>
            <p:nvPr userDrawn="1"/>
          </p:nvSpPr>
          <p:spPr>
            <a:xfrm>
              <a:off x="7327901" y="1420813"/>
              <a:ext cx="61913" cy="12700"/>
            </a:xfrm>
            <a:prstGeom prst="rect">
              <a:avLst/>
            </a:prstGeom>
            <a:solidFill>
              <a:srgbClr val="7FAAC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05" name="Rectangle 87"/>
            <p:cNvSpPr/>
            <p:nvPr userDrawn="1"/>
          </p:nvSpPr>
          <p:spPr>
            <a:xfrm>
              <a:off x="7327901" y="1439863"/>
              <a:ext cx="61913" cy="14288"/>
            </a:xfrm>
            <a:prstGeom prst="rect">
              <a:avLst/>
            </a:prstGeom>
            <a:solidFill>
              <a:srgbClr val="7FAAC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06" name="Rectangle 88"/>
            <p:cNvSpPr/>
            <p:nvPr userDrawn="1"/>
          </p:nvSpPr>
          <p:spPr>
            <a:xfrm>
              <a:off x="8013701" y="1335088"/>
              <a:ext cx="117475" cy="12700"/>
            </a:xfrm>
            <a:prstGeom prst="rect">
              <a:avLst/>
            </a:prstGeom>
            <a:solidFill>
              <a:srgbClr val="B2928E"/>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07" name="Rectangle 89"/>
            <p:cNvSpPr/>
            <p:nvPr userDrawn="1"/>
          </p:nvSpPr>
          <p:spPr>
            <a:xfrm>
              <a:off x="8013701" y="1350963"/>
              <a:ext cx="117475" cy="17463"/>
            </a:xfrm>
            <a:prstGeom prst="rect">
              <a:avLst/>
            </a:prstGeom>
            <a:solidFill>
              <a:srgbClr val="B2928E"/>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08" name="Rectangle 90"/>
            <p:cNvSpPr/>
            <p:nvPr userDrawn="1"/>
          </p:nvSpPr>
          <p:spPr>
            <a:xfrm>
              <a:off x="8013701" y="1371600"/>
              <a:ext cx="117475" cy="12700"/>
            </a:xfrm>
            <a:prstGeom prst="rect">
              <a:avLst/>
            </a:prstGeom>
            <a:solidFill>
              <a:srgbClr val="B2928E"/>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09" name="Rectangle 91"/>
            <p:cNvSpPr/>
            <p:nvPr userDrawn="1"/>
          </p:nvSpPr>
          <p:spPr>
            <a:xfrm>
              <a:off x="8042276" y="1855788"/>
              <a:ext cx="63500" cy="12700"/>
            </a:xfrm>
            <a:prstGeom prst="rect">
              <a:avLst/>
            </a:prstGeom>
            <a:solidFill>
              <a:srgbClr val="B2928E"/>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10" name="Rectangle 92"/>
            <p:cNvSpPr/>
            <p:nvPr userDrawn="1"/>
          </p:nvSpPr>
          <p:spPr>
            <a:xfrm>
              <a:off x="8042276" y="1874838"/>
              <a:ext cx="63500" cy="14288"/>
            </a:xfrm>
            <a:prstGeom prst="rect">
              <a:avLst/>
            </a:prstGeom>
            <a:solidFill>
              <a:srgbClr val="B2928E"/>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11" name="Rectangle 93"/>
            <p:cNvSpPr/>
            <p:nvPr userDrawn="1"/>
          </p:nvSpPr>
          <p:spPr>
            <a:xfrm>
              <a:off x="7558088" y="1222375"/>
              <a:ext cx="66675" cy="14288"/>
            </a:xfrm>
            <a:prstGeom prst="rect">
              <a:avLst/>
            </a:prstGeom>
            <a:solidFill>
              <a:srgbClr val="F7A58A"/>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12" name="Rectangle 94"/>
            <p:cNvSpPr/>
            <p:nvPr userDrawn="1"/>
          </p:nvSpPr>
          <p:spPr>
            <a:xfrm>
              <a:off x="7558088" y="1243013"/>
              <a:ext cx="66675" cy="12700"/>
            </a:xfrm>
            <a:prstGeom prst="rect">
              <a:avLst/>
            </a:prstGeom>
            <a:solidFill>
              <a:srgbClr val="F7A58A"/>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13" name="Rectangle 95"/>
            <p:cNvSpPr/>
            <p:nvPr userDrawn="1"/>
          </p:nvSpPr>
          <p:spPr>
            <a:xfrm>
              <a:off x="7558088" y="1262063"/>
              <a:ext cx="66675" cy="14288"/>
            </a:xfrm>
            <a:prstGeom prst="rect">
              <a:avLst/>
            </a:prstGeom>
            <a:solidFill>
              <a:srgbClr val="F7A58A"/>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14" name="Rectangle 96"/>
            <p:cNvSpPr/>
            <p:nvPr userDrawn="1"/>
          </p:nvSpPr>
          <p:spPr>
            <a:xfrm>
              <a:off x="7542213" y="1858963"/>
              <a:ext cx="98425" cy="12700"/>
            </a:xfrm>
            <a:prstGeom prst="rect">
              <a:avLst/>
            </a:prstGeom>
            <a:solidFill>
              <a:srgbClr val="F7A58A"/>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15" name="Rectangle 97"/>
            <p:cNvSpPr/>
            <p:nvPr userDrawn="1"/>
          </p:nvSpPr>
          <p:spPr>
            <a:xfrm>
              <a:off x="7419976" y="1292225"/>
              <a:ext cx="107950" cy="61913"/>
            </a:xfrm>
            <a:prstGeom prst="rect">
              <a:avLst/>
            </a:prstGeom>
            <a:solidFill>
              <a:srgbClr val="59527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16" name="Rectangle 98"/>
            <p:cNvSpPr/>
            <p:nvPr userDrawn="1"/>
          </p:nvSpPr>
          <p:spPr>
            <a:xfrm>
              <a:off x="7499351" y="1782763"/>
              <a:ext cx="25400" cy="109538"/>
            </a:xfrm>
            <a:prstGeom prst="rect">
              <a:avLst/>
            </a:prstGeom>
            <a:solidFill>
              <a:srgbClr val="59527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17" name="Rectangle 99"/>
            <p:cNvSpPr/>
            <p:nvPr userDrawn="1"/>
          </p:nvSpPr>
          <p:spPr>
            <a:xfrm>
              <a:off x="7462838" y="1782763"/>
              <a:ext cx="22225" cy="109538"/>
            </a:xfrm>
            <a:prstGeom prst="rect">
              <a:avLst/>
            </a:prstGeom>
            <a:solidFill>
              <a:srgbClr val="59527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18" name="Rectangle 100"/>
            <p:cNvSpPr/>
            <p:nvPr userDrawn="1"/>
          </p:nvSpPr>
          <p:spPr>
            <a:xfrm>
              <a:off x="7423151" y="1782763"/>
              <a:ext cx="22225" cy="109538"/>
            </a:xfrm>
            <a:prstGeom prst="rect">
              <a:avLst/>
            </a:prstGeom>
            <a:solidFill>
              <a:srgbClr val="59527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19" name="Rectangle 101"/>
            <p:cNvSpPr/>
            <p:nvPr userDrawn="1"/>
          </p:nvSpPr>
          <p:spPr>
            <a:xfrm>
              <a:off x="7766051" y="1227138"/>
              <a:ext cx="19050" cy="469900"/>
            </a:xfrm>
            <a:prstGeom prst="rect">
              <a:avLst/>
            </a:prstGeom>
            <a:solidFill>
              <a:srgbClr val="A4928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20" name="Rectangle 102"/>
            <p:cNvSpPr/>
            <p:nvPr userDrawn="1"/>
          </p:nvSpPr>
          <p:spPr>
            <a:xfrm>
              <a:off x="7904163" y="1776413"/>
              <a:ext cx="109538" cy="30163"/>
            </a:xfrm>
            <a:prstGeom prst="rect">
              <a:avLst/>
            </a:prstGeom>
            <a:solidFill>
              <a:srgbClr val="AC6536"/>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21" name="Rectangle 103"/>
            <p:cNvSpPr/>
            <p:nvPr userDrawn="1"/>
          </p:nvSpPr>
          <p:spPr>
            <a:xfrm>
              <a:off x="7904163" y="1819275"/>
              <a:ext cx="109538" cy="26988"/>
            </a:xfrm>
            <a:prstGeom prst="rect">
              <a:avLst/>
            </a:prstGeom>
            <a:solidFill>
              <a:srgbClr val="AC6536"/>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22" name="Rectangle 104"/>
            <p:cNvSpPr/>
            <p:nvPr userDrawn="1"/>
          </p:nvSpPr>
          <p:spPr>
            <a:xfrm>
              <a:off x="8228013" y="1800225"/>
              <a:ext cx="12700" cy="92075"/>
            </a:xfrm>
            <a:prstGeom prst="rect">
              <a:avLst/>
            </a:prstGeom>
            <a:solidFill>
              <a:srgbClr val="886273"/>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23" name="Rectangle 105"/>
            <p:cNvSpPr/>
            <p:nvPr userDrawn="1"/>
          </p:nvSpPr>
          <p:spPr>
            <a:xfrm>
              <a:off x="8253413" y="1800225"/>
              <a:ext cx="17463" cy="92075"/>
            </a:xfrm>
            <a:prstGeom prst="rect">
              <a:avLst/>
            </a:prstGeom>
            <a:solidFill>
              <a:srgbClr val="886273"/>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24" name="Rectangle 106"/>
            <p:cNvSpPr/>
            <p:nvPr userDrawn="1"/>
          </p:nvSpPr>
          <p:spPr>
            <a:xfrm>
              <a:off x="8283576" y="1800225"/>
              <a:ext cx="15875" cy="92075"/>
            </a:xfrm>
            <a:prstGeom prst="rect">
              <a:avLst/>
            </a:prstGeom>
            <a:solidFill>
              <a:srgbClr val="886273"/>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25" name="Rectangle 107"/>
            <p:cNvSpPr/>
            <p:nvPr userDrawn="1"/>
          </p:nvSpPr>
          <p:spPr>
            <a:xfrm>
              <a:off x="6826251" y="1914525"/>
              <a:ext cx="1674813" cy="3678238"/>
            </a:xfrm>
            <a:prstGeom prst="rect">
              <a:avLst/>
            </a:prstGeom>
            <a:solidFill>
              <a:srgbClr val="919DA5"/>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26" name="Rectangle 108"/>
            <p:cNvSpPr/>
            <p:nvPr userDrawn="1"/>
          </p:nvSpPr>
          <p:spPr>
            <a:xfrm>
              <a:off x="6942138" y="2089150"/>
              <a:ext cx="1443038" cy="1087438"/>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27" name="Rectangle 109"/>
            <p:cNvSpPr/>
            <p:nvPr userDrawn="1"/>
          </p:nvSpPr>
          <p:spPr>
            <a:xfrm>
              <a:off x="6942138" y="3225800"/>
              <a:ext cx="1443038" cy="1090613"/>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28" name="Rectangle 110"/>
            <p:cNvSpPr/>
            <p:nvPr userDrawn="1"/>
          </p:nvSpPr>
          <p:spPr>
            <a:xfrm>
              <a:off x="6942138" y="4365625"/>
              <a:ext cx="1443038" cy="1087438"/>
            </a:xfrm>
            <a:prstGeom prst="rect">
              <a:avLst/>
            </a:prstGeom>
            <a:solidFill>
              <a:srgbClr val="7F888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29" name="Rectangle 111"/>
            <p:cNvSpPr/>
            <p:nvPr userDrawn="1"/>
          </p:nvSpPr>
          <p:spPr>
            <a:xfrm>
              <a:off x="7399338" y="2312988"/>
              <a:ext cx="508000" cy="271463"/>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30"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9331" name="Rectangle 113"/>
            <p:cNvSpPr/>
            <p:nvPr userDrawn="1"/>
          </p:nvSpPr>
          <p:spPr>
            <a:xfrm>
              <a:off x="7399338" y="3408363"/>
              <a:ext cx="508000" cy="269875"/>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32"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sz="100"/>
            </a:p>
          </p:txBody>
        </p:sp>
        <p:sp>
          <p:nvSpPr>
            <p:cNvPr id="9333" name="Rectangle 115"/>
            <p:cNvSpPr/>
            <p:nvPr userDrawn="1"/>
          </p:nvSpPr>
          <p:spPr>
            <a:xfrm>
              <a:off x="7402513" y="4533900"/>
              <a:ext cx="508000" cy="271463"/>
            </a:xfrm>
            <a:prstGeom prst="rect">
              <a:avLst/>
            </a:prstGeom>
            <a:solidFill>
              <a:srgbClr val="4E4F5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34"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9335"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sz="100"/>
            </a:p>
          </p:txBody>
        </p:sp>
        <p:sp>
          <p:nvSpPr>
            <p:cNvPr id="9336"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sz="100"/>
            </a:p>
          </p:txBody>
        </p:sp>
        <p:sp>
          <p:nvSpPr>
            <p:cNvPr id="9337"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sz="100"/>
            </a:p>
          </p:txBody>
        </p:sp>
        <p:sp>
          <p:nvSpPr>
            <p:cNvPr id="9338"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sz="100"/>
            </a:p>
          </p:txBody>
        </p:sp>
        <p:sp>
          <p:nvSpPr>
            <p:cNvPr id="9339"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sz="100"/>
            </a:p>
          </p:txBody>
        </p:sp>
        <p:sp>
          <p:nvSpPr>
            <p:cNvPr id="9340"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sz="100"/>
            </a:p>
          </p:txBody>
        </p:sp>
        <p:sp>
          <p:nvSpPr>
            <p:cNvPr id="9341"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sz="100"/>
            </a:p>
          </p:txBody>
        </p:sp>
        <p:sp>
          <p:nvSpPr>
            <p:cNvPr id="9342"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sz="100"/>
            </a:p>
          </p:txBody>
        </p:sp>
        <p:sp>
          <p:nvSpPr>
            <p:cNvPr id="9343"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sz="100"/>
            </a:p>
          </p:txBody>
        </p:sp>
        <p:sp>
          <p:nvSpPr>
            <p:cNvPr id="9344"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sz="100"/>
            </a:p>
          </p:txBody>
        </p:sp>
        <p:sp>
          <p:nvSpPr>
            <p:cNvPr id="9345"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sz="100"/>
            </a:p>
          </p:txBody>
        </p:sp>
        <p:sp>
          <p:nvSpPr>
            <p:cNvPr id="9346"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sz="100"/>
            </a:p>
          </p:txBody>
        </p:sp>
        <p:sp>
          <p:nvSpPr>
            <p:cNvPr id="9347"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sz="100"/>
            </a:p>
          </p:txBody>
        </p:sp>
        <p:sp>
          <p:nvSpPr>
            <p:cNvPr id="9348"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sz="100"/>
            </a:p>
          </p:txBody>
        </p:sp>
        <p:sp>
          <p:nvSpPr>
            <p:cNvPr id="9349" name="Rectangle 131"/>
            <p:cNvSpPr/>
            <p:nvPr userDrawn="1"/>
          </p:nvSpPr>
          <p:spPr>
            <a:xfrm>
              <a:off x="5856288" y="2263775"/>
              <a:ext cx="290513" cy="296863"/>
            </a:xfrm>
            <a:prstGeom prst="rect">
              <a:avLst/>
            </a:prstGeom>
            <a:solidFill>
              <a:srgbClr val="FAC3AA"/>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50"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sz="100"/>
            </a:p>
          </p:txBody>
        </p:sp>
        <p:sp>
          <p:nvSpPr>
            <p:cNvPr id="9351"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sz="100"/>
            </a:p>
          </p:txBody>
        </p:sp>
        <p:sp>
          <p:nvSpPr>
            <p:cNvPr id="9352"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sz="100"/>
            </a:p>
          </p:txBody>
        </p:sp>
        <p:sp>
          <p:nvSpPr>
            <p:cNvPr id="9353"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sz="100"/>
            </a:p>
          </p:txBody>
        </p:sp>
        <p:sp>
          <p:nvSpPr>
            <p:cNvPr id="9354"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sz="100"/>
            </a:p>
          </p:txBody>
        </p:sp>
        <p:sp>
          <p:nvSpPr>
            <p:cNvPr id="9355"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sz="100"/>
            </a:p>
          </p:txBody>
        </p:sp>
        <p:sp>
          <p:nvSpPr>
            <p:cNvPr id="9356"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sz="100"/>
            </a:p>
          </p:txBody>
        </p:sp>
        <p:sp>
          <p:nvSpPr>
            <p:cNvPr id="9357"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sz="100"/>
            </a:p>
          </p:txBody>
        </p:sp>
        <p:sp>
          <p:nvSpPr>
            <p:cNvPr id="9358"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sz="100"/>
            </a:p>
          </p:txBody>
        </p:sp>
        <p:sp>
          <p:nvSpPr>
            <p:cNvPr id="9359"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sz="100"/>
            </a:p>
          </p:txBody>
        </p:sp>
        <p:sp>
          <p:nvSpPr>
            <p:cNvPr id="9360"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sz="100"/>
            </a:p>
          </p:txBody>
        </p:sp>
        <p:sp>
          <p:nvSpPr>
            <p:cNvPr id="9361"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sz="100"/>
            </a:p>
          </p:txBody>
        </p:sp>
        <p:sp>
          <p:nvSpPr>
            <p:cNvPr id="9362"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sz="100"/>
            </a:p>
          </p:txBody>
        </p:sp>
        <p:sp>
          <p:nvSpPr>
            <p:cNvPr id="9363"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sz="100"/>
            </a:p>
          </p:txBody>
        </p:sp>
        <p:sp>
          <p:nvSpPr>
            <p:cNvPr id="9364"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sz="100"/>
            </a:p>
          </p:txBody>
        </p:sp>
        <p:sp>
          <p:nvSpPr>
            <p:cNvPr id="9365"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sz="100"/>
            </a:p>
          </p:txBody>
        </p:sp>
        <p:sp>
          <p:nvSpPr>
            <p:cNvPr id="9366"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sz="100"/>
            </a:p>
          </p:txBody>
        </p:sp>
        <p:sp>
          <p:nvSpPr>
            <p:cNvPr id="9367"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sz="100"/>
            </a:p>
          </p:txBody>
        </p:sp>
        <p:sp>
          <p:nvSpPr>
            <p:cNvPr id="9368"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sz="100"/>
            </a:p>
          </p:txBody>
        </p:sp>
        <p:sp>
          <p:nvSpPr>
            <p:cNvPr id="9369"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sz="100"/>
            </a:p>
          </p:txBody>
        </p:sp>
        <p:sp>
          <p:nvSpPr>
            <p:cNvPr id="9370"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sz="100"/>
            </a:p>
          </p:txBody>
        </p:sp>
        <p:sp>
          <p:nvSpPr>
            <p:cNvPr id="9371"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sz="100"/>
            </a:p>
          </p:txBody>
        </p:sp>
        <p:sp>
          <p:nvSpPr>
            <p:cNvPr id="9372"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sz="100"/>
            </a:p>
          </p:txBody>
        </p:sp>
        <p:sp>
          <p:nvSpPr>
            <p:cNvPr id="9373" name="Rectangle 155"/>
            <p:cNvSpPr/>
            <p:nvPr userDrawn="1"/>
          </p:nvSpPr>
          <p:spPr>
            <a:xfrm>
              <a:off x="3060701" y="3298825"/>
              <a:ext cx="6053138" cy="134938"/>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74"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sz="100"/>
            </a:p>
          </p:txBody>
        </p:sp>
        <p:sp>
          <p:nvSpPr>
            <p:cNvPr id="9375"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sz="100"/>
            </a:p>
          </p:txBody>
        </p:sp>
        <p:sp>
          <p:nvSpPr>
            <p:cNvPr id="9376"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sz="100"/>
            </a:p>
          </p:txBody>
        </p:sp>
        <p:sp>
          <p:nvSpPr>
            <p:cNvPr id="9377"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sz="100"/>
            </a:p>
          </p:txBody>
        </p:sp>
        <p:sp>
          <p:nvSpPr>
            <p:cNvPr id="9378"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sz="100"/>
            </a:p>
          </p:txBody>
        </p:sp>
        <p:sp>
          <p:nvSpPr>
            <p:cNvPr id="9379"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sz="100"/>
            </a:p>
          </p:txBody>
        </p:sp>
        <p:sp>
          <p:nvSpPr>
            <p:cNvPr id="9380"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sz="100"/>
            </a:p>
          </p:txBody>
        </p:sp>
        <p:sp>
          <p:nvSpPr>
            <p:cNvPr id="9381"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sz="100"/>
            </a:p>
          </p:txBody>
        </p:sp>
        <p:sp>
          <p:nvSpPr>
            <p:cNvPr id="9382"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sz="100"/>
            </a:p>
          </p:txBody>
        </p:sp>
        <p:sp>
          <p:nvSpPr>
            <p:cNvPr id="9383"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sz="100"/>
            </a:p>
          </p:txBody>
        </p:sp>
        <p:sp>
          <p:nvSpPr>
            <p:cNvPr id="9384"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sz="100"/>
            </a:p>
          </p:txBody>
        </p:sp>
        <p:sp>
          <p:nvSpPr>
            <p:cNvPr id="9385"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sz="100"/>
            </a:p>
          </p:txBody>
        </p:sp>
        <p:sp>
          <p:nvSpPr>
            <p:cNvPr id="9386"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sz="100"/>
            </a:p>
          </p:txBody>
        </p:sp>
        <p:sp>
          <p:nvSpPr>
            <p:cNvPr id="9387"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sz="100"/>
            </a:p>
          </p:txBody>
        </p:sp>
        <p:sp>
          <p:nvSpPr>
            <p:cNvPr id="9388"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sz="100"/>
            </a:p>
          </p:txBody>
        </p:sp>
        <p:sp>
          <p:nvSpPr>
            <p:cNvPr id="9389"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sz="100"/>
            </a:p>
          </p:txBody>
        </p:sp>
        <p:sp>
          <p:nvSpPr>
            <p:cNvPr id="9390"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sz="100"/>
            </a:p>
          </p:txBody>
        </p:sp>
        <p:sp>
          <p:nvSpPr>
            <p:cNvPr id="9391" name="Rectangle 173"/>
            <p:cNvSpPr/>
            <p:nvPr userDrawn="1"/>
          </p:nvSpPr>
          <p:spPr>
            <a:xfrm>
              <a:off x="2563813" y="4484688"/>
              <a:ext cx="107950" cy="498475"/>
            </a:xfrm>
            <a:prstGeom prst="rect">
              <a:avLst/>
            </a:prstGeom>
            <a:solidFill>
              <a:srgbClr val="808184"/>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92" name="Rectangle 174"/>
            <p:cNvSpPr/>
            <p:nvPr userDrawn="1"/>
          </p:nvSpPr>
          <p:spPr>
            <a:xfrm>
              <a:off x="2616201" y="4484688"/>
              <a:ext cx="55563" cy="498475"/>
            </a:xfrm>
            <a:prstGeom prst="rect">
              <a:avLst/>
            </a:prstGeom>
            <a:solidFill>
              <a:srgbClr val="8D8D8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393"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sz="100"/>
            </a:p>
          </p:txBody>
        </p:sp>
        <p:sp>
          <p:nvSpPr>
            <p:cNvPr id="9394"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sz="100"/>
            </a:p>
          </p:txBody>
        </p:sp>
        <p:sp>
          <p:nvSpPr>
            <p:cNvPr id="9395"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sz="100"/>
            </a:p>
          </p:txBody>
        </p:sp>
        <p:sp>
          <p:nvSpPr>
            <p:cNvPr id="9396"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sz="100"/>
            </a:p>
          </p:txBody>
        </p:sp>
        <p:sp>
          <p:nvSpPr>
            <p:cNvPr id="9397"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sz="100"/>
            </a:p>
          </p:txBody>
        </p:sp>
        <p:sp>
          <p:nvSpPr>
            <p:cNvPr id="9398"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sz="100"/>
            </a:p>
          </p:txBody>
        </p:sp>
        <p:sp>
          <p:nvSpPr>
            <p:cNvPr id="9399"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sz="100"/>
            </a:p>
          </p:txBody>
        </p:sp>
        <p:sp>
          <p:nvSpPr>
            <p:cNvPr id="9400"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sz="100"/>
            </a:p>
          </p:txBody>
        </p:sp>
        <p:sp>
          <p:nvSpPr>
            <p:cNvPr id="9401" name="Oval 183"/>
            <p:cNvSpPr/>
            <p:nvPr userDrawn="1"/>
          </p:nvSpPr>
          <p:spPr>
            <a:xfrm>
              <a:off x="2052638" y="5443538"/>
              <a:ext cx="134938"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402" name="Oval 184"/>
            <p:cNvSpPr/>
            <p:nvPr userDrawn="1"/>
          </p:nvSpPr>
          <p:spPr>
            <a:xfrm>
              <a:off x="3041651" y="5443538"/>
              <a:ext cx="138113"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403"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sz="100"/>
            </a:p>
          </p:txBody>
        </p:sp>
        <p:sp>
          <p:nvSpPr>
            <p:cNvPr id="9404" name="Oval 186"/>
            <p:cNvSpPr/>
            <p:nvPr userDrawn="1"/>
          </p:nvSpPr>
          <p:spPr>
            <a:xfrm>
              <a:off x="2546351" y="5443538"/>
              <a:ext cx="134938"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405"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9406"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sz="100"/>
            </a:p>
          </p:txBody>
        </p:sp>
        <p:sp>
          <p:nvSpPr>
            <p:cNvPr id="9407"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9408"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sz="100"/>
            </a:p>
          </p:txBody>
        </p:sp>
        <p:sp>
          <p:nvSpPr>
            <p:cNvPr id="9409"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sz="100"/>
            </a:p>
          </p:txBody>
        </p:sp>
        <p:sp>
          <p:nvSpPr>
            <p:cNvPr id="9410"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sz="100"/>
            </a:p>
          </p:txBody>
        </p:sp>
        <p:sp>
          <p:nvSpPr>
            <p:cNvPr id="9411"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sz="100"/>
            </a:p>
          </p:txBody>
        </p:sp>
        <p:sp>
          <p:nvSpPr>
            <p:cNvPr id="9412"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sz="100"/>
            </a:p>
          </p:txBody>
        </p:sp>
        <p:sp>
          <p:nvSpPr>
            <p:cNvPr id="9413"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sz="100"/>
            </a:p>
          </p:txBody>
        </p:sp>
        <p:sp>
          <p:nvSpPr>
            <p:cNvPr id="9414"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sz="100"/>
            </a:p>
          </p:txBody>
        </p:sp>
        <p:sp>
          <p:nvSpPr>
            <p:cNvPr id="9415"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sz="100"/>
            </a:p>
          </p:txBody>
        </p:sp>
        <p:sp>
          <p:nvSpPr>
            <p:cNvPr id="9416"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sz="100"/>
            </a:p>
          </p:txBody>
        </p:sp>
        <p:sp>
          <p:nvSpPr>
            <p:cNvPr id="9417"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sz="100"/>
            </a:p>
          </p:txBody>
        </p:sp>
        <p:sp>
          <p:nvSpPr>
            <p:cNvPr id="9418"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sz="100"/>
            </a:p>
          </p:txBody>
        </p:sp>
        <p:sp>
          <p:nvSpPr>
            <p:cNvPr id="9419"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sz="100"/>
            </a:p>
          </p:txBody>
        </p:sp>
        <p:sp>
          <p:nvSpPr>
            <p:cNvPr id="9420"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sz="100"/>
            </a:p>
          </p:txBody>
        </p:sp>
        <p:sp>
          <p:nvSpPr>
            <p:cNvPr id="9421"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sz="100"/>
            </a:p>
          </p:txBody>
        </p:sp>
        <p:sp>
          <p:nvSpPr>
            <p:cNvPr id="9422"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sz="100"/>
            </a:p>
          </p:txBody>
        </p:sp>
        <p:sp>
          <p:nvSpPr>
            <p:cNvPr id="9423"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sz="100"/>
            </a:p>
          </p:txBody>
        </p:sp>
        <p:sp>
          <p:nvSpPr>
            <p:cNvPr id="9424"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sz="100"/>
            </a:p>
          </p:txBody>
        </p:sp>
        <p:sp>
          <p:nvSpPr>
            <p:cNvPr id="9425"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sz="100"/>
            </a:p>
          </p:txBody>
        </p:sp>
        <p:sp>
          <p:nvSpPr>
            <p:cNvPr id="9426"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sz="100"/>
            </a:p>
          </p:txBody>
        </p:sp>
        <p:sp>
          <p:nvSpPr>
            <p:cNvPr id="9427"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sz="100"/>
            </a:p>
          </p:txBody>
        </p:sp>
        <p:sp>
          <p:nvSpPr>
            <p:cNvPr id="9428"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sz="100"/>
            </a:p>
          </p:txBody>
        </p:sp>
        <p:sp>
          <p:nvSpPr>
            <p:cNvPr id="9429"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sz="100"/>
            </a:p>
          </p:txBody>
        </p:sp>
        <p:sp>
          <p:nvSpPr>
            <p:cNvPr id="9430"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sz="100"/>
            </a:p>
          </p:txBody>
        </p:sp>
        <p:sp>
          <p:nvSpPr>
            <p:cNvPr id="9431"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sz="100"/>
            </a:p>
          </p:txBody>
        </p:sp>
        <p:sp>
          <p:nvSpPr>
            <p:cNvPr id="9432"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sz="100"/>
            </a:p>
          </p:txBody>
        </p:sp>
        <p:sp>
          <p:nvSpPr>
            <p:cNvPr id="9433"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sz="100"/>
            </a:p>
          </p:txBody>
        </p:sp>
        <p:sp>
          <p:nvSpPr>
            <p:cNvPr id="9434"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sz="100"/>
            </a:p>
          </p:txBody>
        </p:sp>
        <p:sp>
          <p:nvSpPr>
            <p:cNvPr id="9435"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sz="100"/>
            </a:p>
          </p:txBody>
        </p:sp>
        <p:sp>
          <p:nvSpPr>
            <p:cNvPr id="9436"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sz="100"/>
            </a:p>
          </p:txBody>
        </p:sp>
        <p:sp>
          <p:nvSpPr>
            <p:cNvPr id="9437"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sz="100"/>
            </a:p>
          </p:txBody>
        </p:sp>
        <p:sp>
          <p:nvSpPr>
            <p:cNvPr id="9438"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sz="100"/>
            </a:p>
          </p:txBody>
        </p:sp>
        <p:sp>
          <p:nvSpPr>
            <p:cNvPr id="9439"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sz="100"/>
            </a:p>
          </p:txBody>
        </p:sp>
        <p:sp>
          <p:nvSpPr>
            <p:cNvPr id="9440"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sz="100"/>
            </a:p>
          </p:txBody>
        </p:sp>
        <p:sp>
          <p:nvSpPr>
            <p:cNvPr id="9441"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sz="100"/>
            </a:p>
          </p:txBody>
        </p:sp>
        <p:sp>
          <p:nvSpPr>
            <p:cNvPr id="9442"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sz="100"/>
            </a:p>
          </p:txBody>
        </p:sp>
        <p:sp>
          <p:nvSpPr>
            <p:cNvPr id="9443"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sz="100"/>
            </a:p>
          </p:txBody>
        </p:sp>
        <p:sp>
          <p:nvSpPr>
            <p:cNvPr id="9444"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sz="100"/>
            </a:p>
          </p:txBody>
        </p:sp>
        <p:sp>
          <p:nvSpPr>
            <p:cNvPr id="9445"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sz="100"/>
            </a:p>
          </p:txBody>
        </p:sp>
        <p:sp>
          <p:nvSpPr>
            <p:cNvPr id="9446"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sz="100"/>
            </a:p>
          </p:txBody>
        </p:sp>
        <p:sp>
          <p:nvSpPr>
            <p:cNvPr id="9447"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sz="100"/>
            </a:p>
          </p:txBody>
        </p:sp>
        <p:sp>
          <p:nvSpPr>
            <p:cNvPr id="9448"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sz="100"/>
            </a:p>
          </p:txBody>
        </p:sp>
        <p:sp>
          <p:nvSpPr>
            <p:cNvPr id="9449"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sz="100"/>
            </a:p>
          </p:txBody>
        </p:sp>
        <p:sp>
          <p:nvSpPr>
            <p:cNvPr id="9450"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sz="100"/>
            </a:p>
          </p:txBody>
        </p:sp>
        <p:sp>
          <p:nvSpPr>
            <p:cNvPr id="9451"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sz="100"/>
            </a:p>
          </p:txBody>
        </p:sp>
        <p:sp>
          <p:nvSpPr>
            <p:cNvPr id="9452"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sz="100"/>
            </a:p>
          </p:txBody>
        </p:sp>
        <p:sp>
          <p:nvSpPr>
            <p:cNvPr id="9453"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sz="100"/>
            </a:p>
          </p:txBody>
        </p:sp>
        <p:sp>
          <p:nvSpPr>
            <p:cNvPr id="9454"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sz="100"/>
            </a:p>
          </p:txBody>
        </p:sp>
        <p:sp>
          <p:nvSpPr>
            <p:cNvPr id="9455"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sz="100"/>
            </a:p>
          </p:txBody>
        </p:sp>
        <p:sp>
          <p:nvSpPr>
            <p:cNvPr id="9456"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sz="100"/>
            </a:p>
          </p:txBody>
        </p:sp>
        <p:sp>
          <p:nvSpPr>
            <p:cNvPr id="9457"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sz="100"/>
            </a:p>
          </p:txBody>
        </p:sp>
        <p:sp>
          <p:nvSpPr>
            <p:cNvPr id="9458"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sz="100"/>
            </a:p>
          </p:txBody>
        </p:sp>
        <p:sp>
          <p:nvSpPr>
            <p:cNvPr id="9459"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sz="100"/>
            </a:p>
          </p:txBody>
        </p:sp>
        <p:sp>
          <p:nvSpPr>
            <p:cNvPr id="9460"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sz="100"/>
            </a:p>
          </p:txBody>
        </p:sp>
        <p:sp>
          <p:nvSpPr>
            <p:cNvPr id="9461"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sz="100"/>
            </a:p>
          </p:txBody>
        </p:sp>
        <p:sp>
          <p:nvSpPr>
            <p:cNvPr id="9462"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sz="100"/>
            </a:p>
          </p:txBody>
        </p:sp>
        <p:sp>
          <p:nvSpPr>
            <p:cNvPr id="9463"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sz="100"/>
            </a:p>
          </p:txBody>
        </p:sp>
        <p:sp>
          <p:nvSpPr>
            <p:cNvPr id="9464"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sz="100"/>
            </a:p>
          </p:txBody>
        </p:sp>
        <p:sp>
          <p:nvSpPr>
            <p:cNvPr id="9465"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sz="100"/>
            </a:p>
          </p:txBody>
        </p:sp>
        <p:sp>
          <p:nvSpPr>
            <p:cNvPr id="9466"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sz="100"/>
            </a:p>
          </p:txBody>
        </p:sp>
        <p:sp>
          <p:nvSpPr>
            <p:cNvPr id="9467"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sz="100"/>
            </a:p>
          </p:txBody>
        </p:sp>
        <p:sp>
          <p:nvSpPr>
            <p:cNvPr id="9468"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sz="100"/>
            </a:p>
          </p:txBody>
        </p:sp>
        <p:sp>
          <p:nvSpPr>
            <p:cNvPr id="9469"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sz="100"/>
            </a:p>
          </p:txBody>
        </p:sp>
        <p:sp>
          <p:nvSpPr>
            <p:cNvPr id="9470"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sz="100"/>
            </a:p>
          </p:txBody>
        </p:sp>
        <p:sp>
          <p:nvSpPr>
            <p:cNvPr id="9471"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sz="100"/>
            </a:p>
          </p:txBody>
        </p:sp>
        <p:sp>
          <p:nvSpPr>
            <p:cNvPr id="9472"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sz="100"/>
            </a:p>
          </p:txBody>
        </p:sp>
        <p:sp>
          <p:nvSpPr>
            <p:cNvPr id="9473"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sz="100"/>
            </a:p>
          </p:txBody>
        </p:sp>
        <p:sp>
          <p:nvSpPr>
            <p:cNvPr id="9474"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sz="100"/>
            </a:p>
          </p:txBody>
        </p:sp>
        <p:sp>
          <p:nvSpPr>
            <p:cNvPr id="9475"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sz="100"/>
            </a:p>
          </p:txBody>
        </p:sp>
        <p:sp>
          <p:nvSpPr>
            <p:cNvPr id="9476" name="Rectangle 259"/>
            <p:cNvSpPr/>
            <p:nvPr userDrawn="1"/>
          </p:nvSpPr>
          <p:spPr>
            <a:xfrm>
              <a:off x="3589338" y="3259138"/>
              <a:ext cx="579438" cy="39688"/>
            </a:xfrm>
            <a:prstGeom prst="rect">
              <a:avLst/>
            </a:prstGeom>
            <a:solidFill>
              <a:srgbClr val="FFFFFF"/>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477"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sz="100"/>
            </a:p>
          </p:txBody>
        </p:sp>
        <p:sp>
          <p:nvSpPr>
            <p:cNvPr id="9478"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sz="100"/>
            </a:p>
          </p:txBody>
        </p:sp>
        <p:sp>
          <p:nvSpPr>
            <p:cNvPr id="9479"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sz="100"/>
            </a:p>
          </p:txBody>
        </p:sp>
        <p:sp>
          <p:nvSpPr>
            <p:cNvPr id="9480"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sz="100"/>
            </a:p>
          </p:txBody>
        </p:sp>
        <p:sp>
          <p:nvSpPr>
            <p:cNvPr id="9481"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sz="100"/>
            </a:p>
          </p:txBody>
        </p:sp>
        <p:sp>
          <p:nvSpPr>
            <p:cNvPr id="9482"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sz="100"/>
            </a:p>
          </p:txBody>
        </p:sp>
        <p:sp>
          <p:nvSpPr>
            <p:cNvPr id="9483"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sz="100"/>
            </a:p>
          </p:txBody>
        </p:sp>
        <p:sp>
          <p:nvSpPr>
            <p:cNvPr id="9484"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sz="100"/>
            </a:p>
          </p:txBody>
        </p:sp>
        <p:sp>
          <p:nvSpPr>
            <p:cNvPr id="9485"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sz="100"/>
            </a:p>
          </p:txBody>
        </p:sp>
        <p:sp>
          <p:nvSpPr>
            <p:cNvPr id="9486"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sz="100"/>
            </a:p>
          </p:txBody>
        </p:sp>
        <p:sp>
          <p:nvSpPr>
            <p:cNvPr id="9487"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sz="100"/>
            </a:p>
          </p:txBody>
        </p:sp>
        <p:sp>
          <p:nvSpPr>
            <p:cNvPr id="9488"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sz="100"/>
            </a:p>
          </p:txBody>
        </p:sp>
        <p:sp>
          <p:nvSpPr>
            <p:cNvPr id="9489"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sz="100"/>
            </a:p>
          </p:txBody>
        </p:sp>
        <p:sp>
          <p:nvSpPr>
            <p:cNvPr id="9490" name="Rectangle 273"/>
            <p:cNvSpPr/>
            <p:nvPr userDrawn="1"/>
          </p:nvSpPr>
          <p:spPr>
            <a:xfrm>
              <a:off x="9434513" y="4484688"/>
              <a:ext cx="111125" cy="498475"/>
            </a:xfrm>
            <a:prstGeom prst="rect">
              <a:avLst/>
            </a:prstGeom>
            <a:solidFill>
              <a:srgbClr val="808184"/>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491" name="Rectangle 274"/>
            <p:cNvSpPr/>
            <p:nvPr userDrawn="1"/>
          </p:nvSpPr>
          <p:spPr>
            <a:xfrm>
              <a:off x="9434513" y="4484688"/>
              <a:ext cx="55563" cy="498475"/>
            </a:xfrm>
            <a:prstGeom prst="rect">
              <a:avLst/>
            </a:prstGeom>
            <a:solidFill>
              <a:srgbClr val="8D8D8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492"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sz="100"/>
            </a:p>
          </p:txBody>
        </p:sp>
        <p:sp>
          <p:nvSpPr>
            <p:cNvPr id="9493"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sz="100"/>
            </a:p>
          </p:txBody>
        </p:sp>
        <p:sp>
          <p:nvSpPr>
            <p:cNvPr id="9494"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sz="100"/>
            </a:p>
          </p:txBody>
        </p:sp>
        <p:sp>
          <p:nvSpPr>
            <p:cNvPr id="9495"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sz="100"/>
            </a:p>
          </p:txBody>
        </p:sp>
        <p:sp>
          <p:nvSpPr>
            <p:cNvPr id="9496"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sz="100"/>
            </a:p>
          </p:txBody>
        </p:sp>
        <p:sp>
          <p:nvSpPr>
            <p:cNvPr id="9497"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sz="100"/>
            </a:p>
          </p:txBody>
        </p:sp>
        <p:sp>
          <p:nvSpPr>
            <p:cNvPr id="9498"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sz="100"/>
            </a:p>
          </p:txBody>
        </p:sp>
        <p:sp>
          <p:nvSpPr>
            <p:cNvPr id="9499"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sz="100"/>
            </a:p>
          </p:txBody>
        </p:sp>
        <p:sp>
          <p:nvSpPr>
            <p:cNvPr id="9500" name="Oval 283"/>
            <p:cNvSpPr/>
            <p:nvPr userDrawn="1"/>
          </p:nvSpPr>
          <p:spPr>
            <a:xfrm>
              <a:off x="9921876" y="5443538"/>
              <a:ext cx="134938"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01" name="Oval 284"/>
            <p:cNvSpPr/>
            <p:nvPr userDrawn="1"/>
          </p:nvSpPr>
          <p:spPr>
            <a:xfrm>
              <a:off x="8929688" y="5443538"/>
              <a:ext cx="134938"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02"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sz="100"/>
            </a:p>
          </p:txBody>
        </p:sp>
        <p:sp>
          <p:nvSpPr>
            <p:cNvPr id="9503" name="Oval 286"/>
            <p:cNvSpPr/>
            <p:nvPr userDrawn="1"/>
          </p:nvSpPr>
          <p:spPr>
            <a:xfrm>
              <a:off x="9424988" y="5443538"/>
              <a:ext cx="134938" cy="149225"/>
            </a:xfrm>
            <a:prstGeom prst="ellipse">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04"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sz="100"/>
            </a:p>
          </p:txBody>
        </p:sp>
        <p:sp>
          <p:nvSpPr>
            <p:cNvPr id="9505"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sz="100"/>
            </a:p>
          </p:txBody>
        </p:sp>
        <p:sp>
          <p:nvSpPr>
            <p:cNvPr id="9506"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sz="100"/>
            </a:p>
          </p:txBody>
        </p:sp>
        <p:sp>
          <p:nvSpPr>
            <p:cNvPr id="9507"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sz="100"/>
            </a:p>
          </p:txBody>
        </p:sp>
        <p:sp>
          <p:nvSpPr>
            <p:cNvPr id="9508"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sz="100"/>
            </a:p>
          </p:txBody>
        </p:sp>
        <p:sp>
          <p:nvSpPr>
            <p:cNvPr id="9509"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sz="100"/>
            </a:p>
          </p:txBody>
        </p:sp>
        <p:sp>
          <p:nvSpPr>
            <p:cNvPr id="9510"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sz="100"/>
            </a:p>
          </p:txBody>
        </p:sp>
        <p:sp>
          <p:nvSpPr>
            <p:cNvPr id="9511"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sz="100"/>
            </a:p>
          </p:txBody>
        </p:sp>
        <p:sp>
          <p:nvSpPr>
            <p:cNvPr id="9512" name="Rectangle 295"/>
            <p:cNvSpPr/>
            <p:nvPr userDrawn="1"/>
          </p:nvSpPr>
          <p:spPr>
            <a:xfrm>
              <a:off x="3436938" y="3375025"/>
              <a:ext cx="5146675" cy="2217738"/>
            </a:xfrm>
            <a:prstGeom prst="rect">
              <a:avLst/>
            </a:prstGeom>
            <a:solidFill>
              <a:srgbClr val="6D6E7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13"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sz="100"/>
            </a:p>
          </p:txBody>
        </p:sp>
        <p:sp>
          <p:nvSpPr>
            <p:cNvPr id="9514"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sz="100"/>
            </a:p>
          </p:txBody>
        </p:sp>
        <p:sp>
          <p:nvSpPr>
            <p:cNvPr id="9515"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sz="100"/>
            </a:p>
          </p:txBody>
        </p:sp>
        <p:sp>
          <p:nvSpPr>
            <p:cNvPr id="9516"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sz="100"/>
            </a:p>
          </p:txBody>
        </p:sp>
        <p:sp>
          <p:nvSpPr>
            <p:cNvPr id="9517"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sz="100"/>
            </a:p>
          </p:txBody>
        </p:sp>
        <p:sp>
          <p:nvSpPr>
            <p:cNvPr id="9518"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sz="100"/>
            </a:p>
          </p:txBody>
        </p:sp>
        <p:sp>
          <p:nvSpPr>
            <p:cNvPr id="9519"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sz="100"/>
            </a:p>
          </p:txBody>
        </p:sp>
        <p:sp>
          <p:nvSpPr>
            <p:cNvPr id="9520"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sz="100"/>
            </a:p>
          </p:txBody>
        </p:sp>
        <p:sp>
          <p:nvSpPr>
            <p:cNvPr id="9521"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sz="100"/>
            </a:p>
          </p:txBody>
        </p:sp>
        <p:sp>
          <p:nvSpPr>
            <p:cNvPr id="9522" name="Rectangle 305"/>
            <p:cNvSpPr/>
            <p:nvPr userDrawn="1"/>
          </p:nvSpPr>
          <p:spPr>
            <a:xfrm>
              <a:off x="8056563" y="3240088"/>
              <a:ext cx="65088"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23" name="Rectangle 306"/>
            <p:cNvSpPr/>
            <p:nvPr userDrawn="1"/>
          </p:nvSpPr>
          <p:spPr>
            <a:xfrm>
              <a:off x="8128001" y="3240088"/>
              <a:ext cx="66675"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24" name="Rectangle 307"/>
            <p:cNvSpPr/>
            <p:nvPr userDrawn="1"/>
          </p:nvSpPr>
          <p:spPr>
            <a:xfrm>
              <a:off x="8201026" y="3240088"/>
              <a:ext cx="66675"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25" name="Rectangle 308"/>
            <p:cNvSpPr/>
            <p:nvPr userDrawn="1"/>
          </p:nvSpPr>
          <p:spPr>
            <a:xfrm>
              <a:off x="8270876" y="3240088"/>
              <a:ext cx="65088"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26" name="Rectangle 309"/>
            <p:cNvSpPr/>
            <p:nvPr userDrawn="1"/>
          </p:nvSpPr>
          <p:spPr>
            <a:xfrm>
              <a:off x="8342313" y="3240088"/>
              <a:ext cx="66675"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27" name="Rectangle 310"/>
            <p:cNvSpPr/>
            <p:nvPr userDrawn="1"/>
          </p:nvSpPr>
          <p:spPr>
            <a:xfrm>
              <a:off x="8412163" y="3240088"/>
              <a:ext cx="65088" cy="12700"/>
            </a:xfrm>
            <a:prstGeom prst="rect">
              <a:avLst/>
            </a:prstGeom>
            <a:solidFill>
              <a:srgbClr val="595B5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28"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sz="100"/>
            </a:p>
          </p:txBody>
        </p:sp>
        <p:sp>
          <p:nvSpPr>
            <p:cNvPr id="9529" name="Rectangle 312"/>
            <p:cNvSpPr/>
            <p:nvPr userDrawn="1"/>
          </p:nvSpPr>
          <p:spPr>
            <a:xfrm>
              <a:off x="8504238" y="3265488"/>
              <a:ext cx="66675" cy="20638"/>
            </a:xfrm>
            <a:prstGeom prst="rect">
              <a:avLst/>
            </a:prstGeom>
            <a:solidFill>
              <a:srgbClr val="373737"/>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30" name="Rectangle 313"/>
            <p:cNvSpPr/>
            <p:nvPr userDrawn="1"/>
          </p:nvSpPr>
          <p:spPr>
            <a:xfrm>
              <a:off x="8593138" y="3265488"/>
              <a:ext cx="66675" cy="20638"/>
            </a:xfrm>
            <a:prstGeom prst="rect">
              <a:avLst/>
            </a:prstGeom>
            <a:solidFill>
              <a:srgbClr val="373737"/>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31"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sz="100"/>
            </a:p>
          </p:txBody>
        </p:sp>
        <p:sp>
          <p:nvSpPr>
            <p:cNvPr id="9532"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sz="100"/>
            </a:p>
          </p:txBody>
        </p:sp>
        <p:sp>
          <p:nvSpPr>
            <p:cNvPr id="9533"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sz="100"/>
            </a:p>
          </p:txBody>
        </p:sp>
        <p:sp>
          <p:nvSpPr>
            <p:cNvPr id="9534"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sz="100"/>
            </a:p>
          </p:txBody>
        </p:sp>
        <p:sp>
          <p:nvSpPr>
            <p:cNvPr id="9535"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sz="100"/>
            </a:p>
          </p:txBody>
        </p:sp>
        <p:sp>
          <p:nvSpPr>
            <p:cNvPr id="9536"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sz="100"/>
            </a:p>
          </p:txBody>
        </p:sp>
        <p:sp>
          <p:nvSpPr>
            <p:cNvPr id="9537"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sz="100"/>
            </a:p>
          </p:txBody>
        </p:sp>
        <p:sp>
          <p:nvSpPr>
            <p:cNvPr id="9538" name="Rectangle 321"/>
            <p:cNvSpPr/>
            <p:nvPr userDrawn="1"/>
          </p:nvSpPr>
          <p:spPr>
            <a:xfrm>
              <a:off x="7664451" y="3268663"/>
              <a:ext cx="206375" cy="3016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39"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sz="100"/>
            </a:p>
          </p:txBody>
        </p:sp>
        <p:sp>
          <p:nvSpPr>
            <p:cNvPr id="9540" name="Rectangle 323"/>
            <p:cNvSpPr/>
            <p:nvPr userDrawn="1"/>
          </p:nvSpPr>
          <p:spPr>
            <a:xfrm>
              <a:off x="7835901" y="2508250"/>
              <a:ext cx="22225" cy="493713"/>
            </a:xfrm>
            <a:prstGeom prst="rect">
              <a:avLst/>
            </a:prstGeom>
            <a:solidFill>
              <a:srgbClr val="929497"/>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41"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sz="100"/>
            </a:p>
          </p:txBody>
        </p:sp>
        <p:sp>
          <p:nvSpPr>
            <p:cNvPr id="9542"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sz="100"/>
            </a:p>
          </p:txBody>
        </p:sp>
        <p:sp>
          <p:nvSpPr>
            <p:cNvPr id="9543"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sz="100"/>
            </a:p>
          </p:txBody>
        </p:sp>
        <p:sp>
          <p:nvSpPr>
            <p:cNvPr id="9544"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sz="100"/>
            </a:p>
          </p:txBody>
        </p:sp>
        <p:sp>
          <p:nvSpPr>
            <p:cNvPr id="9545"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sz="100"/>
            </a:p>
          </p:txBody>
        </p:sp>
        <p:sp>
          <p:nvSpPr>
            <p:cNvPr id="9546"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sz="100"/>
            </a:p>
          </p:txBody>
        </p:sp>
        <p:sp>
          <p:nvSpPr>
            <p:cNvPr id="9547"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sz="100"/>
            </a:p>
          </p:txBody>
        </p:sp>
        <p:sp>
          <p:nvSpPr>
            <p:cNvPr id="9548"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sz="100"/>
            </a:p>
          </p:txBody>
        </p:sp>
        <p:sp>
          <p:nvSpPr>
            <p:cNvPr id="9549"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sz="100"/>
            </a:p>
          </p:txBody>
        </p:sp>
        <p:sp>
          <p:nvSpPr>
            <p:cNvPr id="9550"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sz="100"/>
            </a:p>
          </p:txBody>
        </p:sp>
        <p:sp>
          <p:nvSpPr>
            <p:cNvPr id="9551"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sz="100"/>
            </a:p>
          </p:txBody>
        </p:sp>
        <p:sp>
          <p:nvSpPr>
            <p:cNvPr id="9552"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sz="100"/>
            </a:p>
          </p:txBody>
        </p:sp>
        <p:sp>
          <p:nvSpPr>
            <p:cNvPr id="9553"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sz="100"/>
            </a:p>
          </p:txBody>
        </p:sp>
        <p:sp>
          <p:nvSpPr>
            <p:cNvPr id="9554"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sz="100"/>
            </a:p>
          </p:txBody>
        </p:sp>
        <p:sp>
          <p:nvSpPr>
            <p:cNvPr id="9555"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sz="100"/>
            </a:p>
          </p:txBody>
        </p:sp>
        <p:sp>
          <p:nvSpPr>
            <p:cNvPr id="9556"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sz="100"/>
            </a:p>
          </p:txBody>
        </p:sp>
        <p:sp>
          <p:nvSpPr>
            <p:cNvPr id="9557"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sz="100"/>
            </a:p>
          </p:txBody>
        </p:sp>
        <p:sp>
          <p:nvSpPr>
            <p:cNvPr id="9558"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sz="100"/>
            </a:p>
          </p:txBody>
        </p:sp>
        <p:sp>
          <p:nvSpPr>
            <p:cNvPr id="9559"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sz="100"/>
            </a:p>
          </p:txBody>
        </p:sp>
        <p:sp>
          <p:nvSpPr>
            <p:cNvPr id="9560"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sz="100"/>
            </a:p>
          </p:txBody>
        </p:sp>
        <p:sp>
          <p:nvSpPr>
            <p:cNvPr id="9561"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sz="100"/>
            </a:p>
          </p:txBody>
        </p:sp>
        <p:sp>
          <p:nvSpPr>
            <p:cNvPr id="9562" name="Rectangle 345"/>
            <p:cNvSpPr/>
            <p:nvPr userDrawn="1"/>
          </p:nvSpPr>
          <p:spPr>
            <a:xfrm>
              <a:off x="7643813" y="2887663"/>
              <a:ext cx="247650" cy="38100"/>
            </a:xfrm>
            <a:prstGeom prst="rect">
              <a:avLst/>
            </a:prstGeom>
            <a:solidFill>
              <a:srgbClr val="4040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63"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sz="100"/>
            </a:p>
          </p:txBody>
        </p:sp>
        <p:sp>
          <p:nvSpPr>
            <p:cNvPr id="9564" name="Rectangle 347"/>
            <p:cNvSpPr/>
            <p:nvPr userDrawn="1"/>
          </p:nvSpPr>
          <p:spPr>
            <a:xfrm>
              <a:off x="7766051" y="2887663"/>
              <a:ext cx="125413" cy="38100"/>
            </a:xfrm>
            <a:prstGeom prst="rect">
              <a:avLst/>
            </a:prstGeom>
            <a:solidFill>
              <a:srgbClr val="535456"/>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65"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sz="100"/>
            </a:p>
          </p:txBody>
        </p:sp>
        <p:sp>
          <p:nvSpPr>
            <p:cNvPr id="9566"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sz="100"/>
            </a:p>
          </p:txBody>
        </p:sp>
        <p:sp>
          <p:nvSpPr>
            <p:cNvPr id="9567"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sz="100"/>
            </a:p>
          </p:txBody>
        </p:sp>
        <p:sp>
          <p:nvSpPr>
            <p:cNvPr id="9568"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sz="100"/>
            </a:p>
          </p:txBody>
        </p:sp>
        <p:sp>
          <p:nvSpPr>
            <p:cNvPr id="9569"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sz="100"/>
            </a:p>
          </p:txBody>
        </p:sp>
        <p:sp>
          <p:nvSpPr>
            <p:cNvPr id="9570"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sz="100"/>
            </a:p>
          </p:txBody>
        </p:sp>
        <p:sp>
          <p:nvSpPr>
            <p:cNvPr id="9571"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sz="100"/>
            </a:p>
          </p:txBody>
        </p:sp>
        <p:sp>
          <p:nvSpPr>
            <p:cNvPr id="9572" name="Rectangle 355"/>
            <p:cNvSpPr/>
            <p:nvPr userDrawn="1"/>
          </p:nvSpPr>
          <p:spPr>
            <a:xfrm>
              <a:off x="3167063" y="5403850"/>
              <a:ext cx="962025" cy="188913"/>
            </a:xfrm>
            <a:prstGeom prst="rect">
              <a:avLst/>
            </a:prstGeom>
            <a:solidFill>
              <a:srgbClr val="58595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73" name="Rectangle 356"/>
            <p:cNvSpPr/>
            <p:nvPr userDrawn="1"/>
          </p:nvSpPr>
          <p:spPr>
            <a:xfrm>
              <a:off x="3167063" y="5332413"/>
              <a:ext cx="962025" cy="34925"/>
            </a:xfrm>
            <a:prstGeom prst="rect">
              <a:avLst/>
            </a:prstGeom>
            <a:solidFill>
              <a:srgbClr val="A6A8AB"/>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74" name="Rectangle 357"/>
            <p:cNvSpPr/>
            <p:nvPr userDrawn="1"/>
          </p:nvSpPr>
          <p:spPr>
            <a:xfrm>
              <a:off x="4251326" y="3160713"/>
              <a:ext cx="590550" cy="138113"/>
            </a:xfrm>
            <a:prstGeom prst="rect">
              <a:avLst/>
            </a:prstGeom>
            <a:solidFill>
              <a:srgbClr val="806A50"/>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75" name="Rectangle 358"/>
            <p:cNvSpPr/>
            <p:nvPr userDrawn="1"/>
          </p:nvSpPr>
          <p:spPr>
            <a:xfrm>
              <a:off x="4227513" y="3090863"/>
              <a:ext cx="590550" cy="69850"/>
            </a:xfrm>
            <a:prstGeom prst="rect">
              <a:avLst/>
            </a:prstGeom>
            <a:solidFill>
              <a:srgbClr val="FDCF9D"/>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76" name="Rectangle 359"/>
            <p:cNvSpPr/>
            <p:nvPr userDrawn="1"/>
          </p:nvSpPr>
          <p:spPr>
            <a:xfrm>
              <a:off x="4318001" y="2998788"/>
              <a:ext cx="588963" cy="92075"/>
            </a:xfrm>
            <a:prstGeom prst="rect">
              <a:avLst/>
            </a:prstGeom>
            <a:solidFill>
              <a:srgbClr val="A15641"/>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77" name="Rectangle 360"/>
            <p:cNvSpPr/>
            <p:nvPr userDrawn="1"/>
          </p:nvSpPr>
          <p:spPr>
            <a:xfrm>
              <a:off x="4297363" y="2955925"/>
              <a:ext cx="590550" cy="42863"/>
            </a:xfrm>
            <a:prstGeom prst="rect">
              <a:avLst/>
            </a:prstGeom>
            <a:solidFill>
              <a:srgbClr val="CBE6D2"/>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78"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sz="100"/>
            </a:p>
          </p:txBody>
        </p:sp>
        <p:sp>
          <p:nvSpPr>
            <p:cNvPr id="9579"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sz="100"/>
            </a:p>
          </p:txBody>
        </p:sp>
        <p:sp>
          <p:nvSpPr>
            <p:cNvPr id="9580"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sz="100"/>
            </a:p>
          </p:txBody>
        </p:sp>
        <p:sp>
          <p:nvSpPr>
            <p:cNvPr id="9581"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sz="100"/>
            </a:p>
          </p:txBody>
        </p:sp>
        <p:sp>
          <p:nvSpPr>
            <p:cNvPr id="9582"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sz="100"/>
            </a:p>
          </p:txBody>
        </p:sp>
        <p:sp>
          <p:nvSpPr>
            <p:cNvPr id="9583" name="Rectangle 366"/>
            <p:cNvSpPr/>
            <p:nvPr userDrawn="1"/>
          </p:nvSpPr>
          <p:spPr>
            <a:xfrm>
              <a:off x="7099301" y="3279775"/>
              <a:ext cx="271463" cy="190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84"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sz="100"/>
            </a:p>
          </p:txBody>
        </p:sp>
        <p:sp>
          <p:nvSpPr>
            <p:cNvPr id="9585" name="Rectangle 368"/>
            <p:cNvSpPr/>
            <p:nvPr userDrawn="1"/>
          </p:nvSpPr>
          <p:spPr>
            <a:xfrm>
              <a:off x="7092951" y="3022600"/>
              <a:ext cx="287338" cy="12700"/>
            </a:xfrm>
            <a:prstGeom prst="rect">
              <a:avLst/>
            </a:prstGeom>
            <a:solidFill>
              <a:srgbClr val="D0D2D3"/>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86"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sz="100"/>
            </a:p>
          </p:txBody>
        </p:sp>
        <p:sp>
          <p:nvSpPr>
            <p:cNvPr id="9587" name="Rectangle 370"/>
            <p:cNvSpPr/>
            <p:nvPr userDrawn="1"/>
          </p:nvSpPr>
          <p:spPr>
            <a:xfrm>
              <a:off x="4746626" y="3279775"/>
              <a:ext cx="269875" cy="19050"/>
            </a:xfrm>
            <a:prstGeom prst="rect">
              <a:avLst/>
            </a:prstGeom>
            <a:solidFill>
              <a:srgbClr val="E6E7E8"/>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88"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sz="100"/>
            </a:p>
          </p:txBody>
        </p:sp>
        <p:sp>
          <p:nvSpPr>
            <p:cNvPr id="9589" name="Rectangle 372"/>
            <p:cNvSpPr/>
            <p:nvPr userDrawn="1"/>
          </p:nvSpPr>
          <p:spPr>
            <a:xfrm>
              <a:off x="4738688" y="3022600"/>
              <a:ext cx="287338" cy="12700"/>
            </a:xfrm>
            <a:prstGeom prst="rect">
              <a:avLst/>
            </a:prstGeom>
            <a:solidFill>
              <a:srgbClr val="D0D2D3"/>
            </a:solidFill>
            <a:ln w="9525">
              <a:noFill/>
            </a:ln>
          </p:spPr>
          <p:txBody>
            <a:bodyPr wrap="square" lIns="68580" tIns="34290" rIns="68580" bIns="34290" anchor="t"/>
            <a:p>
              <a:pPr lvl="0"/>
              <a:endParaRPr lang="zh-CN" altLang="en-US" sz="100">
                <a:latin typeface="Arial" panose="020B0604020202020204" pitchFamily="34" charset="0"/>
                <a:ea typeface="宋体" panose="02010600030101010101" pitchFamily="2" charset="-122"/>
              </a:endParaRPr>
            </a:p>
          </p:txBody>
        </p:sp>
        <p:sp>
          <p:nvSpPr>
            <p:cNvPr id="9590"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sz="100"/>
            </a:p>
          </p:txBody>
        </p:sp>
      </p:grpSp>
      <p:grpSp>
        <p:nvGrpSpPr>
          <p:cNvPr id="18" name="组合 17"/>
          <p:cNvGrpSpPr/>
          <p:nvPr/>
        </p:nvGrpSpPr>
        <p:grpSpPr>
          <a:xfrm>
            <a:off x="4874050" y="2585627"/>
            <a:ext cx="2240496" cy="973538"/>
            <a:chOff x="2855913" y="-477838"/>
            <a:chExt cx="5757862" cy="2501900"/>
          </a:xfrm>
          <a:solidFill>
            <a:srgbClr val="FCB53C"/>
          </a:solidFill>
        </p:grpSpPr>
        <p:sp>
          <p:nvSpPr>
            <p:cNvPr id="19"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20"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21"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22"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23"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grpSp>
      <p:pic>
        <p:nvPicPr>
          <p:cNvPr id="9592" name="图片 3" descr="人工智能导论-汉仪-金"/>
          <p:cNvPicPr>
            <a:picLocks noChangeAspect="1"/>
          </p:cNvPicPr>
          <p:nvPr/>
        </p:nvPicPr>
        <p:blipFill>
          <a:blip r:embed="rId4"/>
          <a:stretch>
            <a:fillRect/>
          </a:stretch>
        </p:blipFill>
        <p:spPr>
          <a:xfrm>
            <a:off x="4144963" y="4848225"/>
            <a:ext cx="3902075" cy="766763"/>
          </a:xfrm>
          <a:prstGeom prst="rect">
            <a:avLst/>
          </a:prstGeom>
          <a:noFill/>
          <a:ln w="9525">
            <a:noFill/>
          </a:ln>
        </p:spPr>
      </p:pic>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2"/>
          <p:cNvSpPr>
            <a:spLocks noGrp="1"/>
          </p:cNvSpPr>
          <p:nvPr>
            <p:ph type="title"/>
          </p:nvPr>
        </p:nvSpPr>
        <p:spPr>
          <a:xfrm>
            <a:off x="0" y="61913"/>
            <a:ext cx="12192000" cy="676275"/>
          </a:xfrm>
          <a:prstGeom prst="rect">
            <a:avLst/>
          </a:prstGeom>
          <a:noFill/>
          <a:ln w="9525">
            <a:noFill/>
          </a:ln>
        </p:spPr>
        <p:txBody>
          <a:bodyPr vert="horz" wrap="square" lIns="91440" tIns="45720" rIns="91440" bIns="45720" anchor="ctr"/>
          <a:p>
            <a:pPr lvl="0"/>
            <a:r>
              <a:rPr lang="zh-CN" altLang="ru-RU" dirty="0"/>
              <a:t>单击此处编辑母版标题样式</a:t>
            </a:r>
            <a:endParaRPr lang="zh-CN" altLang="ru-RU" dirty="0"/>
          </a:p>
        </p:txBody>
      </p:sp>
      <p:sp>
        <p:nvSpPr>
          <p:cNvPr id="1027" name="Rectangle 3"/>
          <p:cNvSpPr>
            <a:spLocks noGrp="1"/>
          </p:cNvSpPr>
          <p:nvPr>
            <p:ph type="body"/>
          </p:nvPr>
        </p:nvSpPr>
        <p:spPr>
          <a:xfrm>
            <a:off x="287338" y="981075"/>
            <a:ext cx="11617325" cy="5472113"/>
          </a:xfrm>
          <a:prstGeom prst="rect">
            <a:avLst/>
          </a:prstGeom>
          <a:noFill/>
          <a:ln w="9525">
            <a:noFill/>
          </a:ln>
        </p:spPr>
        <p:txBody>
          <a:bodyPr vert="horz" wrap="square" lIns="91440" tIns="45720" rIns="91440" bIns="45720" anchor="t"/>
          <a:p>
            <a:pPr lvl="0"/>
            <a:r>
              <a:rPr lang="zh-CN" altLang="ru-RU" dirty="0"/>
              <a:t>单击此处编辑母版文本样式</a:t>
            </a:r>
            <a:endParaRPr lang="zh-CN" altLang="ru-RU" dirty="0"/>
          </a:p>
          <a:p>
            <a:pPr lvl="1" indent="-342900"/>
            <a:r>
              <a:rPr lang="zh-CN" altLang="ru-RU" dirty="0"/>
              <a:t>第二级</a:t>
            </a:r>
            <a:endParaRPr lang="zh-CN" altLang="ru-RU" dirty="0"/>
          </a:p>
          <a:p>
            <a:pPr lvl="2" indent="-228600"/>
            <a:r>
              <a:rPr lang="zh-CN" altLang="ru-RU" dirty="0"/>
              <a:t>第三级</a:t>
            </a:r>
            <a:endParaRPr lang="zh-CN" altLang="ru-RU" dirty="0"/>
          </a:p>
          <a:p>
            <a:pPr lvl="3" indent="-228600"/>
            <a:r>
              <a:rPr lang="zh-CN" altLang="ru-RU" dirty="0"/>
              <a:t>第四级</a:t>
            </a:r>
            <a:endParaRPr lang="zh-CN" altLang="ru-RU" dirty="0"/>
          </a:p>
          <a:p>
            <a:pPr lvl="4" indent="-228600"/>
            <a:r>
              <a:rPr lang="zh-CN" altLang="ru-RU" dirty="0"/>
              <a:t>第五级</a:t>
            </a:r>
            <a:endParaRPr lang="zh-CN" alt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just" rtl="0" eaLnBrk="1" fontAlgn="base" hangingPunct="1">
        <a:spcBef>
          <a:spcPct val="0"/>
        </a:spcBef>
        <a:spcAft>
          <a:spcPct val="0"/>
        </a:spcAft>
        <a:defRPr sz="2800" b="1" i="0" cap="none" spc="0" baseline="0">
          <a:ln w="22225">
            <a:noFill/>
            <a:prstDash val="solid"/>
          </a:ln>
          <a:solidFill>
            <a:schemeClr val="accent5"/>
          </a:solidFill>
          <a:effectLst/>
          <a:latin typeface="微软雅黑" panose="020B0503020204020204" pitchFamily="34" charset="-122"/>
          <a:ea typeface="微软雅黑" panose="020B0503020204020204" pitchFamily="34" charset="-122"/>
          <a:cs typeface="思源宋体 CN" charset="-122"/>
        </a:defRPr>
      </a:lvl1pPr>
      <a:lvl2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2pPr>
      <a:lvl3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3pPr>
      <a:lvl4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4pPr>
      <a:lvl5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5pPr>
      <a:lvl6pPr marL="4572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6pPr>
      <a:lvl7pPr marL="9144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7pPr>
      <a:lvl8pPr marL="13716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8pPr>
      <a:lvl9pPr marL="18288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9pPr>
    </p:titleStyle>
    <p:bodyStyle>
      <a:lvl1pPr marL="257175" indent="-257175" algn="l" rtl="0" eaLnBrk="1" fontAlgn="base" hangingPunct="1">
        <a:lnSpc>
          <a:spcPct val="114000"/>
        </a:lnSpc>
        <a:spcBef>
          <a:spcPts val="900"/>
        </a:spcBef>
        <a:spcAft>
          <a:spcPct val="0"/>
        </a:spcAft>
        <a:buClr>
          <a:srgbClr val="B92500"/>
        </a:buClr>
        <a:buFont typeface="Arial" panose="020B0604020202020204" pitchFamily="34" charset="0"/>
        <a:buChar char="•"/>
        <a:defRPr sz="2400" b="0" i="0">
          <a:solidFill>
            <a:srgbClr val="002060"/>
          </a:solidFill>
          <a:latin typeface="华文中宋" panose="02010600040101010101" charset="-122"/>
          <a:ea typeface="华文中宋" panose="02010600040101010101" charset="-122"/>
          <a:cs typeface="思源宋体 CN" charset="-122"/>
        </a:defRPr>
      </a:lvl1pPr>
      <a:lvl2pPr marL="600075" indent="-257175" algn="l" rtl="0" eaLnBrk="1" fontAlgn="base" hangingPunct="1">
        <a:lnSpc>
          <a:spcPct val="114000"/>
        </a:lnSpc>
        <a:spcBef>
          <a:spcPts val="900"/>
        </a:spcBef>
        <a:spcAft>
          <a:spcPct val="0"/>
        </a:spcAft>
        <a:buClr>
          <a:srgbClr val="B92500"/>
        </a:buClr>
        <a:buSzPct val="50000"/>
        <a:buFont typeface="Wingdings" panose="05000000000000000000" pitchFamily="2" charset="2"/>
        <a:buChar char=""/>
        <a:defRPr sz="2400" b="0" i="0">
          <a:solidFill>
            <a:schemeClr val="tx1">
              <a:lumMod val="75000"/>
              <a:lumOff val="25000"/>
            </a:schemeClr>
          </a:solidFill>
          <a:latin typeface="华文中宋" panose="02010600040101010101" charset="-122"/>
          <a:ea typeface="华文中宋" panose="02010600040101010101" charset="-122"/>
          <a:cs typeface="思源宋体 CN" charset="-122"/>
        </a:defRPr>
      </a:lvl2pPr>
      <a:lvl3pPr marL="857250" indent="-171450" algn="l" rtl="0" eaLnBrk="1" fontAlgn="base" hangingPunct="1">
        <a:lnSpc>
          <a:spcPct val="114000"/>
        </a:lnSpc>
        <a:spcBef>
          <a:spcPts val="900"/>
        </a:spcBef>
        <a:spcAft>
          <a:spcPct val="0"/>
        </a:spcAft>
        <a:buClr>
          <a:srgbClr val="B92500"/>
        </a:buClr>
        <a:buChar char="•"/>
        <a:defRPr sz="2200" b="0" i="0">
          <a:solidFill>
            <a:schemeClr val="tx1">
              <a:lumMod val="75000"/>
              <a:lumOff val="25000"/>
            </a:schemeClr>
          </a:solidFill>
          <a:latin typeface="华文中宋" panose="02010600040101010101" charset="-122"/>
          <a:ea typeface="华文中宋" panose="02010600040101010101" charset="-122"/>
          <a:cs typeface="思源宋体 CN" charset="-122"/>
        </a:defRPr>
      </a:lvl3pPr>
      <a:lvl4pPr marL="1200150" indent="-171450" algn="l" rtl="0" eaLnBrk="1" fontAlgn="base" hangingPunct="1">
        <a:lnSpc>
          <a:spcPct val="114000"/>
        </a:lnSpc>
        <a:spcBef>
          <a:spcPts val="900"/>
        </a:spcBef>
        <a:spcAft>
          <a:spcPct val="0"/>
        </a:spcAft>
        <a:buClr>
          <a:srgbClr val="B92500"/>
        </a:buClr>
        <a:buChar char="–"/>
        <a:defRPr sz="2000" b="0" i="0">
          <a:solidFill>
            <a:schemeClr val="tx1">
              <a:lumMod val="75000"/>
              <a:lumOff val="25000"/>
            </a:schemeClr>
          </a:solidFill>
          <a:latin typeface="华文中宋" panose="02010600040101010101" charset="-122"/>
          <a:ea typeface="华文中宋" panose="02010600040101010101" charset="-122"/>
          <a:cs typeface="思源宋体 CN" charset="-122"/>
        </a:defRPr>
      </a:lvl4pPr>
      <a:lvl5pPr marL="1543050" indent="-171450" algn="l" rtl="0" eaLnBrk="1" fontAlgn="base" hangingPunct="1">
        <a:lnSpc>
          <a:spcPct val="114000"/>
        </a:lnSpc>
        <a:spcBef>
          <a:spcPts val="900"/>
        </a:spcBef>
        <a:spcAft>
          <a:spcPct val="0"/>
        </a:spcAft>
        <a:buClr>
          <a:srgbClr val="B92500"/>
        </a:buClr>
        <a:buChar char="»"/>
        <a:defRPr sz="1800" b="0" i="0">
          <a:solidFill>
            <a:schemeClr val="tx1">
              <a:lumMod val="75000"/>
              <a:lumOff val="25000"/>
            </a:schemeClr>
          </a:solidFill>
          <a:latin typeface="华文中宋" panose="02010600040101010101" charset="-122"/>
          <a:ea typeface="华文中宋" panose="02010600040101010101" charset="-122"/>
          <a:cs typeface="思源宋体 CN" charset="-122"/>
        </a:defRPr>
      </a:lvl5pPr>
      <a:lvl6pPr marL="1885950" indent="-171450" algn="l" rtl="0" eaLnBrk="1" fontAlgn="base" hangingPunct="1">
        <a:spcBef>
          <a:spcPct val="15000"/>
        </a:spcBef>
        <a:spcAft>
          <a:spcPct val="0"/>
        </a:spcAft>
        <a:buChar char="»"/>
        <a:defRPr sz="1800">
          <a:solidFill>
            <a:schemeClr val="tx1"/>
          </a:solidFill>
          <a:latin typeface="+mn-lt"/>
          <a:ea typeface="+mn-ea"/>
        </a:defRPr>
      </a:lvl6pPr>
      <a:lvl7pPr marL="2228850" indent="-171450" algn="l" rtl="0" eaLnBrk="1" fontAlgn="base" hangingPunct="1">
        <a:spcBef>
          <a:spcPct val="15000"/>
        </a:spcBef>
        <a:spcAft>
          <a:spcPct val="0"/>
        </a:spcAft>
        <a:buChar char="»"/>
        <a:defRPr sz="1800">
          <a:solidFill>
            <a:schemeClr val="tx1"/>
          </a:solidFill>
          <a:latin typeface="+mn-lt"/>
          <a:ea typeface="+mn-ea"/>
        </a:defRPr>
      </a:lvl7pPr>
      <a:lvl8pPr marL="2571750" indent="-171450" algn="l" rtl="0" eaLnBrk="1" fontAlgn="base" hangingPunct="1">
        <a:spcBef>
          <a:spcPct val="15000"/>
        </a:spcBef>
        <a:spcAft>
          <a:spcPct val="0"/>
        </a:spcAft>
        <a:buChar char="»"/>
        <a:defRPr sz="1800">
          <a:solidFill>
            <a:schemeClr val="tx1"/>
          </a:solidFill>
          <a:latin typeface="+mn-lt"/>
          <a:ea typeface="+mn-ea"/>
        </a:defRPr>
      </a:lvl8pPr>
      <a:lvl9pPr marL="2914650" indent="-171450" algn="l" rtl="0" eaLnBrk="1" fontAlgn="base" hangingPunct="1">
        <a:spcBef>
          <a:spcPct val="15000"/>
        </a:spcBef>
        <a:spcAft>
          <a:spcPct val="0"/>
        </a:spcAft>
        <a:buChar char="»"/>
        <a:defRPr sz="18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7.xml"/><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8.xml"/><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0.xml"/><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1.xml"/><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xml"/><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8.xml"/><Relationship Id="rId2" Type="http://schemas.openxmlformats.org/officeDocument/2006/relationships/image" Target="../media/image41.png"/><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xml"/><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0.xml"/><Relationship Id="rId2" Type="http://schemas.openxmlformats.org/officeDocument/2006/relationships/image" Target="../media/image44.png"/><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1.xml"/><Relationship Id="rId2" Type="http://schemas.openxmlformats.org/officeDocument/2006/relationships/image" Target="../media/image46.png"/><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2.xml"/><Relationship Id="rId4" Type="http://schemas.openxmlformats.org/officeDocument/2006/relationships/image" Target="../media/image50.GIF"/><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image" Target="../media/image47.GIF"/></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3.xml"/><Relationship Id="rId2" Type="http://schemas.openxmlformats.org/officeDocument/2006/relationships/image" Target="../media/image52.png"/><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xml"/><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5.xml"/><Relationship Id="rId2" Type="http://schemas.openxmlformats.org/officeDocument/2006/relationships/image" Target="../media/image55.png"/><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6.xml"/><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8.xml"/><Relationship Id="rId2" Type="http://schemas.openxmlformats.org/officeDocument/2006/relationships/image" Target="../media/image55.png"/><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0.xml"/><Relationship Id="rId2" Type="http://schemas.openxmlformats.org/officeDocument/2006/relationships/image" Target="../media/image55.png"/><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1.xml"/><Relationship Id="rId2" Type="http://schemas.openxmlformats.org/officeDocument/2006/relationships/image" Target="../media/image55.png"/><Relationship Id="rId1"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2.xml"/><Relationship Id="rId1"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4.xml"/><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5.xml"/><Relationship Id="rId1" Type="http://schemas.openxmlformats.org/officeDocument/2006/relationships/image" Target="../media/image58.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6.xml"/><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7.xml"/><Relationship Id="rId2" Type="http://schemas.openxmlformats.org/officeDocument/2006/relationships/image" Target="../media/image61.jpeg"/><Relationship Id="rId1" Type="http://schemas.openxmlformats.org/officeDocument/2006/relationships/image" Target="../media/image60.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oleObject" Target="../embeddings/oleObject4.bin"/><Relationship Id="rId7" Type="http://schemas.openxmlformats.org/officeDocument/2006/relationships/image" Target="../media/image15.jpeg"/><Relationship Id="rId6" Type="http://schemas.openxmlformats.org/officeDocument/2006/relationships/oleObject" Target="../embeddings/oleObject3.bin"/><Relationship Id="rId5" Type="http://schemas.openxmlformats.org/officeDocument/2006/relationships/image" Target="../media/image14.jpeg"/><Relationship Id="rId4" Type="http://schemas.openxmlformats.org/officeDocument/2006/relationships/oleObject" Target="../embeddings/oleObject2.bin"/><Relationship Id="rId3" Type="http://schemas.openxmlformats.org/officeDocument/2006/relationships/image" Target="../media/image13.jpeg"/><Relationship Id="rId2" Type="http://schemas.openxmlformats.org/officeDocument/2006/relationships/image" Target="../media/image12.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9.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2.emf"/></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4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41.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4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3.xml"/><Relationship Id="rId4" Type="http://schemas.openxmlformats.org/officeDocument/2006/relationships/image" Target="../media/image77.wmf"/><Relationship Id="rId3" Type="http://schemas.openxmlformats.org/officeDocument/2006/relationships/oleObject" Target="../embeddings/oleObject5.bin"/><Relationship Id="rId2" Type="http://schemas.openxmlformats.org/officeDocument/2006/relationships/image" Target="../media/image76.png"/><Relationship Id="rId1"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9.GIF"/><Relationship Id="rId1" Type="http://schemas.openxmlformats.org/officeDocument/2006/relationships/image" Target="../media/image78.GIF"/></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4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3.xml"/><Relationship Id="rId1"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4.xml"/><Relationship Id="rId1" Type="http://schemas.openxmlformats.org/officeDocument/2006/relationships/image" Target="../media/image8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image" Target="../media/image17.png"/><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5.jpe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5.xml"/><Relationship Id="rId1" Type="http://schemas.openxmlformats.org/officeDocument/2006/relationships/image" Target="../media/image9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6.xml"/><Relationship Id="rId1"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7.xml"/><Relationship Id="rId1"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8.xml"/><Relationship Id="rId1"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9.xml"/><Relationship Id="rId1" Type="http://schemas.openxmlformats.org/officeDocument/2006/relationships/image" Target="../media/image98.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image" Target="../media/image18.jpeg"/><Relationship Id="rId1" Type="http://schemas.openxmlformats.org/officeDocument/2006/relationships/hyperlink" Target="&#35270;&#39057;02&#26426;&#22120;&#23398;&#20064;/TED%20&#26446;&#39134;&#39134;&#65306;&#22914;&#20309;&#25945;&#35745;&#31639;&#26426;&#29702;&#35299;&#22270;&#29255;.flv" TargetMode="Externa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0.xml"/><Relationship Id="rId1"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1.xml"/><Relationship Id="rId1" Type="http://schemas.openxmlformats.org/officeDocument/2006/relationships/image" Target="../media/image10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4.png"/><Relationship Id="rId1" Type="http://schemas.openxmlformats.org/officeDocument/2006/relationships/image" Target="../media/image103.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4.png"/><Relationship Id="rId2" Type="http://schemas.openxmlformats.org/officeDocument/2006/relationships/image" Target="../media/image106.png"/><Relationship Id="rId1" Type="http://schemas.openxmlformats.org/officeDocument/2006/relationships/image" Target="../media/image10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microsoft.com/office/2007/relationships/hdphoto" Target="../media/image108.wdp"/><Relationship Id="rId2" Type="http://schemas.openxmlformats.org/officeDocument/2006/relationships/image" Target="../media/image107.jpeg"/><Relationship Id="rId1" Type="http://schemas.openxmlformats.org/officeDocument/2006/relationships/chart" Target="../charts/chart2.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52.xml"/><Relationship Id="rId2" Type="http://schemas.microsoft.com/office/2007/relationships/hdphoto" Target="../media/image108.wdp"/><Relationship Id="rId1" Type="http://schemas.openxmlformats.org/officeDocument/2006/relationships/image" Target="../media/image107.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4.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0.png"/><Relationship Id="rId1" Type="http://schemas.openxmlformats.org/officeDocument/2006/relationships/image" Target="../media/image109.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2.png"/><Relationship Id="rId2" Type="http://schemas.openxmlformats.org/officeDocument/2006/relationships/image" Target="../media/image72.png"/><Relationship Id="rId1" Type="http://schemas.openxmlformats.org/officeDocument/2006/relationships/image" Target="../media/image11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3.jpe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5.png"/><Relationship Id="rId2" Type="http://schemas.openxmlformats.org/officeDocument/2006/relationships/image" Target="../media/image113.jpeg"/><Relationship Id="rId1" Type="http://schemas.openxmlformats.org/officeDocument/2006/relationships/image" Target="../media/image114.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3.jpeg"/><Relationship Id="rId2" Type="http://schemas.openxmlformats.org/officeDocument/2006/relationships/image" Target="../media/image117.png"/><Relationship Id="rId1" Type="http://schemas.openxmlformats.org/officeDocument/2006/relationships/image" Target="../media/image116.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tags" Target="../tags/tag54.xml"/><Relationship Id="rId1" Type="http://schemas.openxmlformats.org/officeDocument/2006/relationships/image" Target="../media/image2.tiff"/></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8.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122.png"/><Relationship Id="rId2" Type="http://schemas.openxmlformats.org/officeDocument/2006/relationships/image" Target="../media/image119.png"/><Relationship Id="rId1" Type="http://schemas.openxmlformats.org/officeDocument/2006/relationships/tags" Target="../tags/tag5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4.png"/><Relationship Id="rId1"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3.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6.png"/><Relationship Id="rId1" Type="http://schemas.openxmlformats.org/officeDocument/2006/relationships/image" Target="../media/image125.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0.png"/><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机器学习概述</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机器学习定义</a:t>
            </a:r>
            <a:endParaRPr lang="zh-CN" altLang="en-US" dirty="0"/>
          </a:p>
        </p:txBody>
      </p:sp>
      <p:sp>
        <p:nvSpPr>
          <p:cNvPr id="3" name="内容占位符 2"/>
          <p:cNvSpPr>
            <a:spLocks noGrp="1"/>
          </p:cNvSpPr>
          <p:nvPr>
            <p:ph idx="1"/>
          </p:nvPr>
        </p:nvSpPr>
        <p:spPr/>
        <p:txBody>
          <a:bodyPr/>
          <a:lstStyle/>
          <a:p>
            <a:pPr>
              <a:lnSpc>
                <a:spcPct val="150000"/>
              </a:lnSpc>
            </a:pPr>
            <a:r>
              <a:rPr lang="en-US" altLang="zh-CN" sz="2400" dirty="0"/>
              <a:t>Arthur Samuel (1959). Machine Learning:</a:t>
            </a:r>
            <a:endParaRPr lang="en-US" altLang="zh-CN" sz="2400" b="1" dirty="0" smtClean="0"/>
          </a:p>
          <a:p>
            <a:pPr lvl="1">
              <a:lnSpc>
                <a:spcPct val="150000"/>
              </a:lnSpc>
            </a:pPr>
            <a:r>
              <a:rPr lang="en-US" altLang="zh-CN" sz="2000" dirty="0" smtClean="0"/>
              <a:t>Field </a:t>
            </a:r>
            <a:r>
              <a:rPr lang="en-US" altLang="zh-CN" sz="2000" dirty="0"/>
              <a:t>of study that gives computers the ability to learn without being explicitly programmed. </a:t>
            </a:r>
            <a:endParaRPr lang="en-US" altLang="zh-CN" sz="2000" dirty="0"/>
          </a:p>
          <a:p>
            <a:pPr lvl="1">
              <a:lnSpc>
                <a:spcPct val="150000"/>
              </a:lnSpc>
            </a:pPr>
            <a:r>
              <a:rPr lang="zh-CN" altLang="en-US" sz="2000" dirty="0" smtClean="0"/>
              <a:t>一</a:t>
            </a:r>
            <a:r>
              <a:rPr lang="zh-CN" altLang="en-US" sz="2000" dirty="0"/>
              <a:t>种能够赋予机器学习的能力以此让它完成</a:t>
            </a:r>
            <a:r>
              <a:rPr lang="zh-CN" altLang="en-US" sz="2000" dirty="0">
                <a:solidFill>
                  <a:srgbClr val="FF0000"/>
                </a:solidFill>
              </a:rPr>
              <a:t>直接编程无法完成</a:t>
            </a:r>
            <a:r>
              <a:rPr lang="zh-CN" altLang="en-US" sz="2000" dirty="0"/>
              <a:t>的功能的方法</a:t>
            </a:r>
            <a:r>
              <a:rPr lang="zh-CN" altLang="en-US" sz="2000" dirty="0" smtClean="0"/>
              <a:t>。</a:t>
            </a:r>
            <a:endParaRPr lang="zh-CN" altLang="en-US" sz="2000" dirty="0" smtClean="0"/>
          </a:p>
        </p:txBody>
      </p:sp>
      <p:grpSp>
        <p:nvGrpSpPr>
          <p:cNvPr id="4" name="组合 3"/>
          <p:cNvGrpSpPr/>
          <p:nvPr/>
        </p:nvGrpSpPr>
        <p:grpSpPr>
          <a:xfrm>
            <a:off x="1351915" y="3405505"/>
            <a:ext cx="9798050" cy="2867660"/>
            <a:chOff x="1303" y="5408"/>
            <a:chExt cx="12232" cy="358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3" y="5408"/>
              <a:ext cx="12233" cy="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descr="C:\Users\Administrator\Downloads\AlphaGo如何工作-卡内基梅隆.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 y="5727"/>
              <a:ext cx="1211" cy="154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idx="1"/>
          </p:nvPr>
        </p:nvSpPr>
        <p:spPr/>
        <p:txBody>
          <a:bodyPr/>
          <a:p>
            <a:r>
              <a:t> </a:t>
            </a:r>
            <a:r>
              <a:rPr lang="zh-CN" altLang="en-US"/>
              <a:t>如何估计房价</a:t>
            </a:r>
            <a:endParaRPr lang="zh-CN" altLang="en-US"/>
          </a:p>
          <a:p>
            <a:pPr lvl="1"/>
            <a:r>
              <a:rPr lang="zh-CN" altLang="en-US"/>
              <a:t>面积</a:t>
            </a:r>
            <a:endParaRPr lang="zh-CN" altLang="en-US"/>
          </a:p>
          <a:p>
            <a:pPr lvl="1"/>
            <a:r>
              <a:rPr lang="zh-CN" altLang="en-US"/>
              <a:t>价格</a:t>
            </a:r>
            <a:endParaRPr lang="zh-CN" altLang="en-US"/>
          </a:p>
          <a:p>
            <a:endParaRPr lang="zh-CN" altLang="en-US"/>
          </a:p>
        </p:txBody>
      </p:sp>
      <p:pic>
        <p:nvPicPr>
          <p:cNvPr id="4" name="内容占位符 2"/>
          <p:cNvPicPr>
            <a:picLocks noChangeAspect="1"/>
          </p:cNvPicPr>
          <p:nvPr/>
        </p:nvPicPr>
        <p:blipFill>
          <a:blip r:embed="rId1"/>
          <a:stretch>
            <a:fillRect/>
          </a:stretch>
        </p:blipFill>
        <p:spPr>
          <a:xfrm>
            <a:off x="2209800" y="1615440"/>
            <a:ext cx="4572000" cy="4572000"/>
          </a:xfrm>
          <a:prstGeom prst="rect">
            <a:avLst/>
          </a:prstGeom>
          <a:noFill/>
          <a:ln>
            <a:noFill/>
          </a:ln>
        </p:spPr>
      </p:pic>
      <p:pic>
        <p:nvPicPr>
          <p:cNvPr id="5" name="图片 4"/>
          <p:cNvPicPr>
            <a:picLocks noChangeAspect="1"/>
          </p:cNvPicPr>
          <p:nvPr/>
        </p:nvPicPr>
        <p:blipFill>
          <a:blip r:embed="rId2"/>
          <a:stretch>
            <a:fillRect/>
          </a:stretch>
        </p:blipFill>
        <p:spPr>
          <a:xfrm>
            <a:off x="6913404" y="1523365"/>
            <a:ext cx="4663916" cy="4663916"/>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r>
              <a:rPr lang="zh-CN" altLang="en-US" dirty="0">
                <a:sym typeface="+mn-ea"/>
              </a:rPr>
              <a:t>机器学习定义</a:t>
            </a:r>
            <a:endParaRPr lang="zh-CN" altLang="en-US"/>
          </a:p>
        </p:txBody>
      </p:sp>
      <p:sp>
        <p:nvSpPr>
          <p:cNvPr id="2" name="内容占位符 1"/>
          <p:cNvSpPr/>
          <p:nvPr>
            <p:ph idx="1"/>
          </p:nvPr>
        </p:nvSpPr>
        <p:spPr/>
        <p:txBody>
          <a:bodyPr/>
          <a:p>
            <a:r>
              <a:rPr lang="zh-CN" altLang="en-US">
                <a:sym typeface="+mn-ea"/>
              </a:rPr>
              <a:t>假设 </a:t>
            </a:r>
            <a:r>
              <a:rPr>
                <a:sym typeface="+mn-ea"/>
              </a:rPr>
              <a:t>Hypothesis</a:t>
            </a:r>
            <a:endParaRPr lang="zh-CN" altLang="en-US"/>
          </a:p>
          <a:p>
            <a:endParaRPr lang="zh-CN" altLang="en-US">
              <a:sym typeface="+mn-ea"/>
            </a:endParaRPr>
          </a:p>
          <a:p>
            <a:r>
              <a:rPr lang="zh-CN" altLang="en-US">
                <a:sym typeface="+mn-ea"/>
              </a:rPr>
              <a:t>误差 </a:t>
            </a:r>
            <a:r>
              <a:rPr>
                <a:sym typeface="+mn-ea"/>
              </a:rPr>
              <a:t>Error</a:t>
            </a:r>
            <a:endParaRPr lang="en-US" altLang="zh-CN"/>
          </a:p>
          <a:p/>
        </p:txBody>
      </p:sp>
      <p:pic>
        <p:nvPicPr>
          <p:cNvPr id="4" name="内容占位符 2"/>
          <p:cNvPicPr>
            <a:picLocks noChangeAspect="1"/>
          </p:cNvPicPr>
          <p:nvPr/>
        </p:nvPicPr>
        <p:blipFill>
          <a:blip r:embed="rId1"/>
          <a:stretch>
            <a:fillRect/>
          </a:stretch>
        </p:blipFill>
        <p:spPr>
          <a:xfrm>
            <a:off x="6602095" y="981075"/>
            <a:ext cx="5302885" cy="5302885"/>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p:txBody>
          <a:bodyPr/>
          <a:p>
            <a:r>
              <a:rPr lang="zh-CN" altLang="en-US" dirty="0">
                <a:sym typeface="+mn-ea"/>
              </a:rPr>
              <a:t>机器学习定义</a:t>
            </a:r>
            <a:endParaRPr lang="zh-CN" altLang="en-US"/>
          </a:p>
        </p:txBody>
      </p:sp>
      <p:sp>
        <p:nvSpPr>
          <p:cNvPr id="9" name="内容占位符 8"/>
          <p:cNvSpPr>
            <a:spLocks noGrp="1"/>
          </p:cNvSpPr>
          <p:nvPr>
            <p:ph idx="1"/>
          </p:nvPr>
        </p:nvSpPr>
        <p:spPr>
          <a:xfrm>
            <a:off x="287655" y="981075"/>
            <a:ext cx="2595880" cy="5472430"/>
          </a:xfrm>
        </p:spPr>
        <p:txBody>
          <a:bodyPr/>
          <a:p>
            <a:r>
              <a:rPr lang="zh-CN" altLang="en-US">
                <a:sym typeface="+mn-ea"/>
              </a:rPr>
              <a:t>优化 </a:t>
            </a:r>
            <a:r>
              <a:rPr lang="en-US" altLang="zh-CN">
                <a:sym typeface="+mn-ea"/>
              </a:rPr>
              <a:t>Optimize</a:t>
            </a:r>
            <a:endParaRPr lang="en-US" altLang="zh-CN"/>
          </a:p>
          <a:p>
            <a:endParaRPr lang="zh-CN" altLang="en-US">
              <a:sym typeface="+mn-ea"/>
            </a:endParaRPr>
          </a:p>
          <a:p>
            <a:r>
              <a:rPr lang="zh-CN" altLang="en-US">
                <a:sym typeface="+mn-ea"/>
              </a:rPr>
              <a:t>极值 </a:t>
            </a:r>
            <a:endParaRPr lang="zh-CN" altLang="en-US"/>
          </a:p>
          <a:p>
            <a:pPr lvl="1"/>
            <a:r>
              <a:rPr lang="zh-CN" altLang="en-US">
                <a:sym typeface="+mn-ea"/>
              </a:rPr>
              <a:t>最小值 </a:t>
            </a:r>
            <a:r>
              <a:rPr lang="en-US" altLang="zh-CN">
                <a:sym typeface="+mn-ea"/>
              </a:rPr>
              <a:t>Minimium</a:t>
            </a:r>
            <a:endParaRPr lang="en-US" altLang="zh-CN"/>
          </a:p>
          <a:p>
            <a:pPr lvl="1"/>
            <a:r>
              <a:rPr lang="zh-CN" altLang="en-US">
                <a:sym typeface="+mn-ea"/>
              </a:rPr>
              <a:t>最大值 </a:t>
            </a:r>
            <a:r>
              <a:rPr lang="en-US" altLang="zh-CN">
                <a:sym typeface="+mn-ea"/>
              </a:rPr>
              <a:t>Maxmium</a:t>
            </a:r>
            <a:endParaRPr lang="en-US" altLang="zh-CN"/>
          </a:p>
          <a:p>
            <a:endParaRPr lang="zh-CN" altLang="en-US"/>
          </a:p>
          <a:p>
            <a:r>
              <a:rPr lang="zh-CN" altLang="en-US">
                <a:sym typeface="+mn-ea"/>
              </a:rPr>
              <a:t>局部极值</a:t>
            </a:r>
            <a:endParaRPr lang="en-US" altLang="zh-CN"/>
          </a:p>
        </p:txBody>
      </p:sp>
      <p:grpSp>
        <p:nvGrpSpPr>
          <p:cNvPr id="13" name="组合 12"/>
          <p:cNvGrpSpPr/>
          <p:nvPr/>
        </p:nvGrpSpPr>
        <p:grpSpPr>
          <a:xfrm>
            <a:off x="2691765" y="1270635"/>
            <a:ext cx="4928235" cy="4998720"/>
            <a:chOff x="8892" y="462"/>
            <a:chExt cx="9584" cy="9720"/>
          </a:xfrm>
        </p:grpSpPr>
        <p:pic>
          <p:nvPicPr>
            <p:cNvPr id="6" name="图片 5"/>
            <p:cNvPicPr>
              <a:picLocks noChangeAspect="1"/>
            </p:cNvPicPr>
            <p:nvPr/>
          </p:nvPicPr>
          <p:blipFill>
            <a:blip r:embed="rId1"/>
            <a:stretch>
              <a:fillRect/>
            </a:stretch>
          </p:blipFill>
          <p:spPr>
            <a:xfrm>
              <a:off x="8892" y="5196"/>
              <a:ext cx="9584" cy="4987"/>
            </a:xfrm>
            <a:prstGeom prst="rect">
              <a:avLst/>
            </a:prstGeom>
          </p:spPr>
        </p:pic>
        <p:pic>
          <p:nvPicPr>
            <p:cNvPr id="12" name="内容占位符 4" descr="learning loss"/>
            <p:cNvPicPr>
              <a:picLocks noChangeAspect="1"/>
            </p:cNvPicPr>
            <p:nvPr/>
          </p:nvPicPr>
          <p:blipFill>
            <a:blip r:embed="rId2"/>
            <a:stretch>
              <a:fillRect/>
            </a:stretch>
          </p:blipFill>
          <p:spPr>
            <a:xfrm>
              <a:off x="8892" y="462"/>
              <a:ext cx="9585" cy="5190"/>
            </a:xfrm>
            <a:prstGeom prst="rect">
              <a:avLst/>
            </a:prstGeom>
          </p:spPr>
        </p:pic>
      </p:grpSp>
      <p:pic>
        <p:nvPicPr>
          <p:cNvPr id="3" name="内容占位符 3"/>
          <p:cNvPicPr>
            <a:picLocks noChangeAspect="1"/>
          </p:cNvPicPr>
          <p:nvPr/>
        </p:nvPicPr>
        <p:blipFill>
          <a:blip r:embed="rId3"/>
          <a:stretch>
            <a:fillRect/>
          </a:stretch>
        </p:blipFill>
        <p:spPr>
          <a:xfrm>
            <a:off x="7620000" y="1697990"/>
            <a:ext cx="4572000" cy="4572000"/>
          </a:xfrm>
          <a:prstGeom prst="rect">
            <a:avLst/>
          </a:prstGeom>
          <a:noFill/>
          <a:ln>
            <a:noFill/>
          </a:ln>
        </p:spPr>
      </p:pic>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机器学习定义</a:t>
            </a:r>
            <a:endParaRPr lang="zh-CN" altLang="en-US"/>
          </a:p>
        </p:txBody>
      </p:sp>
      <p:sp>
        <p:nvSpPr>
          <p:cNvPr id="2" name="内容占位符 1"/>
          <p:cNvSpPr/>
          <p:nvPr>
            <p:ph idx="1"/>
          </p:nvPr>
        </p:nvSpPr>
        <p:spPr>
          <a:xfrm>
            <a:off x="287655" y="981075"/>
            <a:ext cx="2169160" cy="5472430"/>
          </a:xfrm>
        </p:spPr>
        <p:txBody>
          <a:bodyPr/>
          <a:p>
            <a:r>
              <a:rPr lang="zh-CN" altLang="en-US"/>
              <a:t>样本很多？</a:t>
            </a:r>
            <a:endParaRPr lang="zh-CN" altLang="en-US"/>
          </a:p>
          <a:p>
            <a:r>
              <a:rPr lang="zh-CN" altLang="en-US"/>
              <a:t>特征很多？</a:t>
            </a:r>
            <a:endParaRPr lang="zh-CN" altLang="en-US"/>
          </a:p>
          <a:p>
            <a:endParaRPr lang="zh-CN" altLang="en-US"/>
          </a:p>
          <a:p>
            <a:r>
              <a:rPr lang="zh-CN" altLang="en-US"/>
              <a:t>如何寻找最优解？</a:t>
            </a:r>
            <a:endParaRPr lang="zh-CN" altLang="en-US"/>
          </a:p>
          <a:p>
            <a:endParaRPr lang="zh-CN" altLang="en-US"/>
          </a:p>
        </p:txBody>
      </p:sp>
      <p:pic>
        <p:nvPicPr>
          <p:cNvPr id="3" name="内容占位符 4"/>
          <p:cNvPicPr>
            <a:picLocks noChangeAspect="1"/>
          </p:cNvPicPr>
          <p:nvPr/>
        </p:nvPicPr>
        <p:blipFill>
          <a:blip r:embed="rId1"/>
          <a:stretch>
            <a:fillRect/>
          </a:stretch>
        </p:blipFill>
        <p:spPr>
          <a:xfrm>
            <a:off x="2456815" y="1539240"/>
            <a:ext cx="4572000" cy="4572000"/>
          </a:xfrm>
          <a:prstGeom prst="rect">
            <a:avLst/>
          </a:prstGeom>
          <a:noFill/>
          <a:ln>
            <a:noFill/>
          </a:ln>
        </p:spPr>
      </p:pic>
      <p:pic>
        <p:nvPicPr>
          <p:cNvPr id="4" name="内容占位符 2"/>
          <p:cNvPicPr>
            <a:picLocks noChangeAspect="1"/>
          </p:cNvPicPr>
          <p:nvPr/>
        </p:nvPicPr>
        <p:blipFill>
          <a:blip r:embed="rId2"/>
          <a:stretch>
            <a:fillRect/>
          </a:stretch>
        </p:blipFill>
        <p:spPr>
          <a:xfrm>
            <a:off x="7223760" y="1539240"/>
            <a:ext cx="4572000" cy="4572000"/>
          </a:xfrm>
          <a:prstGeom prst="rect">
            <a:avLst/>
          </a:prstGeom>
          <a:noFill/>
          <a:ln w="9525">
            <a:noFill/>
          </a:ln>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a:t>机器学习方法</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idx="1"/>
          </p:nvPr>
        </p:nvSpPr>
        <p:spPr/>
        <p:txBody>
          <a:bodyPr/>
          <a:p>
            <a:r>
              <a:rPr lang="zh-CN" altLang="en-US">
                <a:sym typeface="+mn-ea"/>
              </a:rPr>
              <a:t>特征选择</a:t>
            </a:r>
            <a:endParaRPr lang="zh-CN" altLang="en-US"/>
          </a:p>
          <a:p>
            <a:endParaRPr lang="zh-CN" altLang="en-US"/>
          </a:p>
          <a:p>
            <a:r>
              <a:rPr lang="zh-CN" altLang="en-US">
                <a:sym typeface="+mn-ea"/>
              </a:rPr>
              <a:t>权重 </a:t>
            </a:r>
            <a:r>
              <a:rPr>
                <a:sym typeface="+mn-ea"/>
              </a:rPr>
              <a:t>Weight</a:t>
            </a:r>
            <a:endParaRPr lang="zh-CN" altLang="en-US"/>
          </a:p>
          <a:p>
            <a:endParaRPr lang="zh-CN" altLang="en-US"/>
          </a:p>
          <a:p>
            <a:r>
              <a:rPr lang="zh-CN" altLang="en-US">
                <a:sym typeface="+mn-ea"/>
              </a:rPr>
              <a:t>自动调整？</a:t>
            </a:r>
            <a:endParaRPr lang="zh-CN" altLang="en-US"/>
          </a:p>
          <a:p/>
        </p:txBody>
      </p:sp>
      <p:pic>
        <p:nvPicPr>
          <p:cNvPr id="4" name="内容占位符 2"/>
          <p:cNvPicPr>
            <a:picLocks noChangeAspect="1"/>
          </p:cNvPicPr>
          <p:nvPr/>
        </p:nvPicPr>
        <p:blipFill>
          <a:blip r:embed="rId1"/>
          <a:stretch>
            <a:fillRect/>
          </a:stretch>
        </p:blipFill>
        <p:spPr>
          <a:xfrm>
            <a:off x="5746750" y="1465580"/>
            <a:ext cx="4572000" cy="4572000"/>
          </a:xfrm>
          <a:prstGeom prst="rect">
            <a:avLst/>
          </a:prstGeom>
          <a:noFill/>
          <a:ln>
            <a:noFill/>
          </a:ln>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idx="1"/>
          </p:nvPr>
        </p:nvSpPr>
        <p:spPr/>
        <p:txBody>
          <a:bodyPr/>
          <a:p>
            <a:r>
              <a:rPr lang="zh-CN" altLang="en-US">
                <a:sym typeface="+mn-ea"/>
              </a:rPr>
              <a:t>前馈 </a:t>
            </a:r>
            <a:r>
              <a:rPr>
                <a:sym typeface="+mn-ea"/>
              </a:rPr>
              <a:t>Forward</a:t>
            </a:r>
            <a:endParaRPr lang="en-US" altLang="zh-CN"/>
          </a:p>
          <a:p>
            <a:endParaRPr lang="en-US" altLang="zh-CN"/>
          </a:p>
          <a:p>
            <a:r>
              <a:rPr lang="zh-CN" altLang="en-US">
                <a:sym typeface="+mn-ea"/>
              </a:rPr>
              <a:t>推理 </a:t>
            </a:r>
            <a:r>
              <a:rPr>
                <a:sym typeface="+mn-ea"/>
              </a:rPr>
              <a:t>Inference</a:t>
            </a:r>
            <a:endParaRPr lang="en-US" altLang="zh-CN"/>
          </a:p>
          <a:p>
            <a:endParaRPr lang="zh-CN" altLang="en-US"/>
          </a:p>
          <a:p>
            <a:r>
              <a:rPr lang="zh-CN" altLang="en-US">
                <a:sym typeface="+mn-ea"/>
              </a:rPr>
              <a:t>预测 </a:t>
            </a:r>
            <a:r>
              <a:rPr>
                <a:sym typeface="+mn-ea"/>
              </a:rPr>
              <a:t>Prediction</a:t>
            </a:r>
            <a:endParaRPr lang="en-US" altLang="zh-CN"/>
          </a:p>
          <a:p/>
        </p:txBody>
      </p:sp>
      <p:pic>
        <p:nvPicPr>
          <p:cNvPr id="4" name="内容占位符 2"/>
          <p:cNvPicPr>
            <a:picLocks noChangeAspect="1"/>
          </p:cNvPicPr>
          <p:nvPr/>
        </p:nvPicPr>
        <p:blipFill>
          <a:blip r:embed="rId1"/>
          <a:stretch>
            <a:fillRect/>
          </a:stretch>
        </p:blipFill>
        <p:spPr>
          <a:xfrm>
            <a:off x="6140450" y="981075"/>
            <a:ext cx="5440045" cy="5440045"/>
          </a:xfrm>
          <a:prstGeom prst="rect">
            <a:avLst/>
          </a:prstGeom>
          <a:noFill/>
          <a:ln>
            <a:noFill/>
          </a:ln>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idx="1"/>
          </p:nvPr>
        </p:nvSpPr>
        <p:spPr/>
        <p:txBody>
          <a:bodyPr/>
          <a:p>
            <a:r>
              <a:rPr lang="zh-CN" altLang="en-US">
                <a:sym typeface="+mn-ea"/>
              </a:rPr>
              <a:t>反馈 </a:t>
            </a:r>
            <a:r>
              <a:rPr>
                <a:sym typeface="+mn-ea"/>
              </a:rPr>
              <a:t>Backward</a:t>
            </a:r>
            <a:endParaRPr lang="en-US" altLang="zh-CN"/>
          </a:p>
          <a:p>
            <a:endParaRPr lang="en-US" altLang="zh-CN"/>
          </a:p>
          <a:p>
            <a:r>
              <a:rPr lang="zh-CN" altLang="en-US">
                <a:sym typeface="+mn-ea"/>
              </a:rPr>
              <a:t>优化</a:t>
            </a:r>
            <a:endParaRPr lang="zh-CN" altLang="en-US"/>
          </a:p>
          <a:p>
            <a:endParaRPr lang="zh-CN" altLang="en-US"/>
          </a:p>
          <a:p>
            <a:r>
              <a:rPr lang="zh-CN" altLang="en-US">
                <a:sym typeface="+mn-ea"/>
              </a:rPr>
              <a:t>调节 </a:t>
            </a:r>
            <a:r>
              <a:rPr>
                <a:sym typeface="+mn-ea"/>
              </a:rPr>
              <a:t>Tune</a:t>
            </a:r>
            <a:endParaRPr lang="en-US" altLang="zh-CN"/>
          </a:p>
          <a:p/>
        </p:txBody>
      </p:sp>
      <p:pic>
        <p:nvPicPr>
          <p:cNvPr id="4" name="内容占位符 2"/>
          <p:cNvPicPr>
            <a:picLocks noChangeAspect="1"/>
          </p:cNvPicPr>
          <p:nvPr/>
        </p:nvPicPr>
        <p:blipFill>
          <a:blip r:embed="rId1"/>
          <a:stretch>
            <a:fillRect/>
          </a:stretch>
        </p:blipFill>
        <p:spPr>
          <a:xfrm>
            <a:off x="6216650" y="1016000"/>
            <a:ext cx="5403215" cy="5403215"/>
          </a:xfrm>
          <a:prstGeom prst="rect">
            <a:avLst/>
          </a:prstGeom>
          <a:noFill/>
          <a:ln>
            <a:noFill/>
          </a:ln>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3" name="内容占位符 2"/>
          <p:cNvSpPr>
            <a:spLocks noGrp="1"/>
          </p:cNvSpPr>
          <p:nvPr>
            <p:ph idx="1"/>
          </p:nvPr>
        </p:nvSpPr>
        <p:spPr/>
        <p:txBody>
          <a:bodyPr/>
          <a:p>
            <a:r>
              <a:rPr lang="zh-CN" altLang="en-US">
                <a:sym typeface="+mn-ea"/>
              </a:rPr>
              <a:t>迭代优化</a:t>
            </a:r>
            <a:endParaRPr lang="zh-CN" altLang="en-US"/>
          </a:p>
          <a:p>
            <a:endParaRPr lang="zh-CN" altLang="en-US"/>
          </a:p>
          <a:p>
            <a:r>
              <a:rPr lang="zh-CN" altLang="en-US">
                <a:sym typeface="+mn-ea"/>
              </a:rPr>
              <a:t>反向传播 </a:t>
            </a:r>
            <a:endParaRPr lang="zh-CN" altLang="en-US">
              <a:sym typeface="+mn-ea"/>
            </a:endParaRPr>
          </a:p>
          <a:p>
            <a:pPr lvl="1"/>
            <a:r>
              <a:rPr>
                <a:sym typeface="+mn-ea"/>
              </a:rPr>
              <a:t>Back</a:t>
            </a:r>
            <a:r>
              <a:rPr lang="en-US">
                <a:sym typeface="+mn-ea"/>
              </a:rPr>
              <a:t>-</a:t>
            </a:r>
            <a:r>
              <a:rPr lang="en-US" altLang="zh-CN">
                <a:sym typeface="+mn-ea"/>
              </a:rPr>
              <a:t>P</a:t>
            </a:r>
            <a:r>
              <a:rPr>
                <a:sym typeface="+mn-ea"/>
              </a:rPr>
              <a:t>ropagation, BP </a:t>
            </a:r>
            <a:endParaRPr lang="en-US" altLang="zh-CN"/>
          </a:p>
          <a:p>
            <a:endParaRPr lang="zh-CN" altLang="en-US"/>
          </a:p>
        </p:txBody>
      </p:sp>
      <p:pic>
        <p:nvPicPr>
          <p:cNvPr id="4" name="内容占位符 2"/>
          <p:cNvPicPr>
            <a:picLocks noChangeAspect="1"/>
          </p:cNvPicPr>
          <p:nvPr/>
        </p:nvPicPr>
        <p:blipFill>
          <a:blip r:embed="rId1"/>
          <a:stretch>
            <a:fillRect/>
          </a:stretch>
        </p:blipFill>
        <p:spPr>
          <a:xfrm>
            <a:off x="6629400" y="1079500"/>
            <a:ext cx="5275580" cy="5275580"/>
          </a:xfrm>
          <a:prstGeom prst="rect">
            <a:avLst/>
          </a:prstGeom>
          <a:noFill/>
          <a:ln>
            <a:noFill/>
          </a:ln>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人工智能发展简史</a:t>
            </a:r>
            <a:endParaRPr lang="zh-CN" altLang="en-US" dirty="0"/>
          </a:p>
        </p:txBody>
      </p:sp>
      <p:pic>
        <p:nvPicPr>
          <p:cNvPr id="7" name="内容占位符 6" descr="屏幕剪辑"/>
          <p:cNvPicPr>
            <a:picLocks noChangeAspect="1"/>
          </p:cNvPicPr>
          <p:nvPr>
            <p:ph idx="1"/>
          </p:nvPr>
        </p:nvPicPr>
        <p:blipFill>
          <a:blip r:embed="rId1"/>
          <a:srcRect l="3211" r="2119"/>
          <a:stretch>
            <a:fillRect/>
          </a:stretch>
        </p:blipFill>
        <p:spPr>
          <a:xfrm>
            <a:off x="469900" y="2347595"/>
            <a:ext cx="11252200" cy="216344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pic>
        <p:nvPicPr>
          <p:cNvPr id="4" name="内容占位符 2"/>
          <p:cNvPicPr>
            <a:picLocks noChangeAspect="1"/>
          </p:cNvPicPr>
          <p:nvPr/>
        </p:nvPicPr>
        <p:blipFill>
          <a:blip r:embed="rId1"/>
          <a:srcRect l="15478" t="56312" r="10342" b="892"/>
          <a:stretch>
            <a:fillRect/>
          </a:stretch>
        </p:blipFill>
        <p:spPr>
          <a:xfrm>
            <a:off x="228600" y="4969510"/>
            <a:ext cx="2454275" cy="1416050"/>
          </a:xfrm>
          <a:prstGeom prst="rect">
            <a:avLst/>
          </a:prstGeom>
          <a:noFill/>
          <a:ln>
            <a:noFill/>
          </a:ln>
        </p:spPr>
      </p:pic>
      <p:pic>
        <p:nvPicPr>
          <p:cNvPr id="5" name="内容占位符 4" descr="屏幕剪辑"/>
          <p:cNvPicPr>
            <a:picLocks noChangeAspect="1"/>
          </p:cNvPicPr>
          <p:nvPr>
            <p:ph idx="1"/>
          </p:nvPr>
        </p:nvPicPr>
        <p:blipFill>
          <a:blip r:embed="rId2"/>
          <a:stretch>
            <a:fillRect/>
          </a:stretch>
        </p:blipFill>
        <p:spPr>
          <a:xfrm>
            <a:off x="1028065" y="1047115"/>
            <a:ext cx="10502265" cy="4763135"/>
          </a:xfrm>
          <a:prstGeom prst="rect">
            <a:avLst/>
          </a:prstGeom>
        </p:spPr>
      </p:pic>
      <p:sp>
        <p:nvSpPr>
          <p:cNvPr id="2" name="文本框 1"/>
          <p:cNvSpPr txBox="1"/>
          <p:nvPr/>
        </p:nvSpPr>
        <p:spPr>
          <a:xfrm>
            <a:off x="66040" y="828675"/>
            <a:ext cx="1541780" cy="368300"/>
          </a:xfrm>
          <a:prstGeom prst="rect">
            <a:avLst/>
          </a:prstGeom>
          <a:noFill/>
        </p:spPr>
        <p:txBody>
          <a:bodyPr wrap="none" rtlCol="0">
            <a:spAutoFit/>
          </a:bodyPr>
          <a:p>
            <a:r>
              <a:rPr lang="en-US" altLang="zh-CN">
                <a:solidFill>
                  <a:srgbClr val="FF0000"/>
                </a:solidFill>
              </a:rPr>
              <a:t>3.25</a:t>
            </a:r>
            <a:r>
              <a:rPr lang="zh-CN" altLang="en-US">
                <a:solidFill>
                  <a:srgbClr val="FF0000"/>
                </a:solidFill>
              </a:rPr>
              <a:t>讲到这里</a:t>
            </a:r>
            <a:endParaRPr lang="zh-CN" altLang="en-US">
              <a:solidFill>
                <a:srgbClr val="FF0000"/>
              </a:solidFill>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2"/>
          <p:cNvPicPr>
            <a:picLocks noChangeAspect="1"/>
          </p:cNvPicPr>
          <p:nvPr/>
        </p:nvPicPr>
        <p:blipFill>
          <a:blip r:embed="rId1"/>
          <a:stretch>
            <a:fillRect/>
          </a:stretch>
        </p:blipFill>
        <p:spPr>
          <a:xfrm>
            <a:off x="6494145" y="1069975"/>
            <a:ext cx="5293995" cy="5293995"/>
          </a:xfrm>
          <a:prstGeom prst="rect">
            <a:avLst/>
          </a:prstGeom>
          <a:noFill/>
          <a:ln>
            <a:noFill/>
          </a:ln>
        </p:spPr>
      </p:pic>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idx="1"/>
          </p:nvPr>
        </p:nvSpPr>
        <p:spPr/>
        <p:txBody>
          <a:bodyPr/>
          <a:p>
            <a:r>
              <a:t> </a:t>
            </a:r>
            <a:r>
              <a:rPr lang="zh-CN" altLang="en-US"/>
              <a:t>有监督学习</a:t>
            </a:r>
            <a:endParaRPr lang="zh-CN" altLang="en-US"/>
          </a:p>
          <a:p>
            <a:pPr lvl="1"/>
            <a:r>
              <a:t>Supervised Learning</a:t>
            </a:r>
            <a:endParaRPr lang="en-US" altLang="zh-CN"/>
          </a:p>
          <a:p>
            <a:pPr lvl="1"/>
            <a:r>
              <a:rPr lang="zh-CN" altLang="en-US"/>
              <a:t>要求大量的有标记数据</a:t>
            </a:r>
            <a:endParaRPr lang="en-US" altLang="zh-CN"/>
          </a:p>
          <a:p>
            <a:r>
              <a:rPr lang="zh-CN" altLang="en-US"/>
              <a:t>应用</a:t>
            </a:r>
            <a:endParaRPr lang="zh-CN" altLang="en-US"/>
          </a:p>
          <a:p>
            <a:pPr lvl="1"/>
            <a:r>
              <a:rPr lang="zh-CN" altLang="en-US"/>
              <a:t>图像分类</a:t>
            </a:r>
            <a:endParaRPr lang="zh-CN" altLang="en-US"/>
          </a:p>
          <a:p>
            <a:pPr lvl="1"/>
            <a:r>
              <a:rPr lang="zh-CN" altLang="en-US"/>
              <a:t>人脸识别</a:t>
            </a:r>
            <a:endParaRPr lang="zh-CN" altLang="en-US"/>
          </a:p>
          <a:p>
            <a:pPr marL="457200" lvl="1" indent="0">
              <a:buNone/>
            </a:pPr>
            <a:endParaRPr lang="zh-CN" altLang="en-US"/>
          </a:p>
          <a:p>
            <a:endParaRPr lang="zh-CN" altLang="en-US"/>
          </a:p>
        </p:txBody>
      </p:sp>
      <p:pic>
        <p:nvPicPr>
          <p:cNvPr id="3" name="内容占位符 3"/>
          <p:cNvPicPr>
            <a:picLocks noChangeAspect="1"/>
          </p:cNvPicPr>
          <p:nvPr/>
        </p:nvPicPr>
        <p:blipFill>
          <a:blip r:embed="rId2"/>
          <a:srcRect b="54291"/>
          <a:stretch>
            <a:fillRect/>
          </a:stretch>
        </p:blipFill>
        <p:spPr>
          <a:xfrm>
            <a:off x="950595" y="4147185"/>
            <a:ext cx="5045710" cy="2306320"/>
          </a:xfrm>
          <a:prstGeom prst="rect">
            <a:avLst/>
          </a:prstGeom>
          <a:noFill/>
          <a:ln>
            <a:noFill/>
          </a:ln>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idx="1"/>
          </p:nvPr>
        </p:nvSpPr>
        <p:spPr/>
        <p:txBody>
          <a:bodyPr/>
          <a:p>
            <a:r>
              <a:rPr lang="zh-CN" altLang="en-US"/>
              <a:t>有监督学习</a:t>
            </a:r>
            <a:endParaRPr lang="zh-CN" altLang="en-US"/>
          </a:p>
          <a:p>
            <a:pPr lvl="1"/>
            <a:r>
              <a:t>Supervised Learning</a:t>
            </a:r>
            <a:endParaRPr lang="en-US" altLang="zh-CN"/>
          </a:p>
          <a:p>
            <a:pPr lvl="1"/>
            <a:r>
              <a:rPr lang="zh-CN" altLang="en-US"/>
              <a:t>要求大量的有标记数据</a:t>
            </a:r>
            <a:endParaRPr lang="zh-CN" altLang="en-US"/>
          </a:p>
          <a:p>
            <a:pPr lvl="1"/>
            <a:endParaRPr lang="en-US" altLang="zh-CN"/>
          </a:p>
          <a:p>
            <a:r>
              <a:rPr lang="zh-CN" altLang="en-US"/>
              <a:t>应用</a:t>
            </a:r>
            <a:endParaRPr lang="zh-CN" altLang="en-US"/>
          </a:p>
          <a:p>
            <a:pPr lvl="1"/>
            <a:r>
              <a:rPr lang="zh-CN" altLang="en-US"/>
              <a:t>图像分类</a:t>
            </a:r>
            <a:endParaRPr lang="zh-CN" altLang="en-US"/>
          </a:p>
          <a:p>
            <a:pPr lvl="1"/>
            <a:r>
              <a:rPr lang="zh-CN" altLang="en-US"/>
              <a:t>人脸识别</a:t>
            </a:r>
            <a:endParaRPr lang="zh-CN" altLang="en-US"/>
          </a:p>
          <a:p>
            <a:pPr marL="457200" lvl="1" indent="0">
              <a:buNone/>
            </a:pPr>
            <a:endParaRPr lang="zh-CN" altLang="en-US"/>
          </a:p>
          <a:p>
            <a:pPr marL="0" indent="0">
              <a:buNone/>
            </a:pPr>
            <a:endParaRPr lang="zh-CN" altLang="en-US"/>
          </a:p>
        </p:txBody>
      </p:sp>
      <p:pic>
        <p:nvPicPr>
          <p:cNvPr id="3" name="内容占位符 3"/>
          <p:cNvPicPr>
            <a:picLocks noChangeAspect="1"/>
          </p:cNvPicPr>
          <p:nvPr/>
        </p:nvPicPr>
        <p:blipFill>
          <a:blip r:embed="rId1"/>
          <a:stretch>
            <a:fillRect/>
          </a:stretch>
        </p:blipFill>
        <p:spPr>
          <a:xfrm>
            <a:off x="5483225" y="1321435"/>
            <a:ext cx="5031740" cy="5031740"/>
          </a:xfrm>
          <a:prstGeom prst="rect">
            <a:avLst/>
          </a:prstGeom>
          <a:noFill/>
          <a:ln>
            <a:noFill/>
          </a:ln>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sp>
        <p:nvSpPr>
          <p:cNvPr id="2" name="内容占位符 1"/>
          <p:cNvSpPr/>
          <p:nvPr>
            <p:ph idx="1"/>
          </p:nvPr>
        </p:nvSpPr>
        <p:spPr/>
        <p:txBody>
          <a:bodyPr/>
          <a:p>
            <a:r>
              <a:rPr lang="zh-CN" altLang="en-US"/>
              <a:t>无监督学习</a:t>
            </a:r>
            <a:endParaRPr lang="zh-CN" altLang="en-US"/>
          </a:p>
          <a:p>
            <a:pPr lvl="1"/>
            <a:r>
              <a:t>Unsupervised Learning</a:t>
            </a:r>
            <a:endParaRPr lang="en-US" altLang="zh-CN"/>
          </a:p>
          <a:p>
            <a:endParaRPr lang="en-US" altLang="zh-CN"/>
          </a:p>
          <a:p>
            <a:r>
              <a:rPr lang="zh-CN" altLang="en-US"/>
              <a:t>应用</a:t>
            </a:r>
            <a:endParaRPr lang="zh-CN" altLang="en-US"/>
          </a:p>
          <a:p>
            <a:pPr lvl="1"/>
            <a:r>
              <a:rPr lang="zh-CN" altLang="en-US"/>
              <a:t>电影推荐</a:t>
            </a:r>
            <a:endParaRPr lang="zh-CN" altLang="en-US"/>
          </a:p>
          <a:p>
            <a:pPr lvl="1"/>
            <a:r>
              <a:rPr lang="zh-CN" altLang="en-US"/>
              <a:t>音乐推荐</a:t>
            </a:r>
            <a:endParaRPr lang="zh-CN" altLang="en-US"/>
          </a:p>
          <a:p>
            <a:pPr lvl="1"/>
            <a:r>
              <a:rPr lang="zh-CN" altLang="en-US"/>
              <a:t>朋友圈</a:t>
            </a:r>
            <a:endParaRPr lang="zh-CN" altLang="en-US"/>
          </a:p>
          <a:p>
            <a:pPr marL="0" indent="0">
              <a:buNone/>
            </a:pPr>
            <a:r>
              <a:rPr>
                <a:solidFill>
                  <a:srgbClr val="C00000"/>
                </a:solidFill>
              </a:rPr>
              <a:t> </a:t>
            </a:r>
            <a:endParaRPr>
              <a:solidFill>
                <a:srgbClr val="C00000"/>
              </a:solidFill>
            </a:endParaRPr>
          </a:p>
          <a:p>
            <a:pPr marL="0" indent="0">
              <a:buNone/>
            </a:pPr>
            <a:endParaRPr>
              <a:solidFill>
                <a:srgbClr val="C00000"/>
              </a:solidFill>
            </a:endParaRPr>
          </a:p>
          <a:p>
            <a:r>
              <a:rPr lang="zh-CN" altLang="en-US"/>
              <a:t>物以类聚、人以群分</a:t>
            </a:r>
            <a:endParaRPr lang="zh-CN" altLang="en-US"/>
          </a:p>
        </p:txBody>
      </p:sp>
      <p:pic>
        <p:nvPicPr>
          <p:cNvPr id="4" name="内容占位符 2"/>
          <p:cNvPicPr>
            <a:picLocks noChangeAspect="1"/>
          </p:cNvPicPr>
          <p:nvPr/>
        </p:nvPicPr>
        <p:blipFill>
          <a:blip r:embed="rId1"/>
          <a:stretch>
            <a:fillRect/>
          </a:stretch>
        </p:blipFill>
        <p:spPr>
          <a:xfrm>
            <a:off x="6334760" y="1079500"/>
            <a:ext cx="5490845" cy="5490845"/>
          </a:xfrm>
          <a:prstGeom prst="rect">
            <a:avLst/>
          </a:prstGeom>
          <a:noFill/>
          <a:ln>
            <a:noFill/>
          </a:ln>
        </p:spPr>
      </p:pic>
      <p:pic>
        <p:nvPicPr>
          <p:cNvPr id="8" name="内容占位符 4"/>
          <p:cNvPicPr>
            <a:picLocks noChangeAspect="1"/>
          </p:cNvPicPr>
          <p:nvPr/>
        </p:nvPicPr>
        <p:blipFill>
          <a:blip r:embed="rId2"/>
          <a:stretch>
            <a:fillRect/>
          </a:stretch>
        </p:blipFill>
        <p:spPr>
          <a:xfrm>
            <a:off x="2758440" y="2265045"/>
            <a:ext cx="3119755" cy="3119755"/>
          </a:xfrm>
          <a:prstGeom prst="rect">
            <a:avLst/>
          </a:prstGeom>
          <a:noFill/>
          <a:ln>
            <a:noFill/>
          </a:ln>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sym typeface="+mn-ea"/>
              </a:rPr>
              <a:t>学习方法</a:t>
            </a:r>
            <a:endParaRPr lang="zh-CN" altLang="en-US"/>
          </a:p>
        </p:txBody>
      </p:sp>
      <p:pic>
        <p:nvPicPr>
          <p:cNvPr id="4" name="内容占位符 2"/>
          <p:cNvPicPr>
            <a:picLocks noChangeAspect="1"/>
          </p:cNvPicPr>
          <p:nvPr/>
        </p:nvPicPr>
        <p:blipFill>
          <a:blip r:embed="rId1"/>
          <a:stretch>
            <a:fillRect/>
          </a:stretch>
        </p:blipFill>
        <p:spPr>
          <a:xfrm>
            <a:off x="6953885" y="1241425"/>
            <a:ext cx="4951095" cy="4951095"/>
          </a:xfrm>
          <a:prstGeom prst="rect">
            <a:avLst/>
          </a:prstGeom>
          <a:noFill/>
          <a:ln>
            <a:noFill/>
          </a:ln>
        </p:spPr>
      </p:pic>
      <p:sp>
        <p:nvSpPr>
          <p:cNvPr id="3" name="内容占位符 2"/>
          <p:cNvSpPr/>
          <p:nvPr>
            <p:ph idx="1"/>
          </p:nvPr>
        </p:nvSpPr>
        <p:spPr/>
        <p:txBody>
          <a:bodyPr/>
          <a:p>
            <a:r>
              <a:rPr>
                <a:sym typeface="+mn-ea"/>
              </a:rPr>
              <a:t> </a:t>
            </a:r>
            <a:r>
              <a:rPr lang="zh-CN" altLang="en-US">
                <a:sym typeface="+mn-ea"/>
              </a:rPr>
              <a:t>强化学习</a:t>
            </a:r>
            <a:endParaRPr lang="zh-CN" altLang="en-US"/>
          </a:p>
          <a:p>
            <a:pPr lvl="1"/>
            <a:r>
              <a:rPr>
                <a:sym typeface="+mn-ea"/>
              </a:rPr>
              <a:t>Reinforcement </a:t>
            </a:r>
            <a:br>
              <a:rPr>
                <a:sym typeface="+mn-ea"/>
              </a:rPr>
            </a:br>
            <a:r>
              <a:rPr>
                <a:sym typeface="+mn-ea"/>
              </a:rPr>
              <a:t>Lea</a:t>
            </a:r>
            <a:r>
              <a:rPr lang="en-US">
                <a:sym typeface="+mn-ea"/>
              </a:rPr>
              <a:t>r</a:t>
            </a:r>
            <a:r>
              <a:rPr>
                <a:sym typeface="+mn-ea"/>
              </a:rPr>
              <a:t>ning</a:t>
            </a:r>
            <a:endParaRPr lang="en-US" altLang="zh-CN"/>
          </a:p>
          <a:p>
            <a:pPr lvl="1"/>
            <a:endParaRPr lang="en-US" altLang="zh-CN"/>
          </a:p>
          <a:p>
            <a:pPr lvl="0"/>
            <a:r>
              <a:rPr lang="zh-CN" altLang="en-US">
                <a:sym typeface="+mn-ea"/>
              </a:rPr>
              <a:t>应用</a:t>
            </a:r>
            <a:endParaRPr lang="zh-CN" altLang="en-US"/>
          </a:p>
          <a:p>
            <a:pPr lvl="1"/>
            <a:r>
              <a:rPr lang="zh-CN" altLang="en-US">
                <a:sym typeface="+mn-ea"/>
              </a:rPr>
              <a:t>游戏</a:t>
            </a:r>
            <a:r>
              <a:rPr>
                <a:sym typeface="+mn-ea"/>
              </a:rPr>
              <a:t>AI</a:t>
            </a:r>
            <a:r>
              <a:rPr lang="zh-CN" altLang="en-US">
                <a:sym typeface="+mn-ea"/>
              </a:rPr>
              <a:t>，如</a:t>
            </a:r>
            <a:br>
              <a:rPr lang="zh-CN" altLang="en-US">
                <a:sym typeface="+mn-ea"/>
              </a:rPr>
            </a:br>
            <a:r>
              <a:rPr>
                <a:sym typeface="+mn-ea"/>
              </a:rPr>
              <a:t>AlphaGo</a:t>
            </a:r>
            <a:r>
              <a:rPr lang="zh-CN" altLang="en-US">
                <a:sym typeface="+mn-ea"/>
              </a:rPr>
              <a:t>等</a:t>
            </a:r>
            <a:endParaRPr lang="zh-CN" altLang="en-US"/>
          </a:p>
          <a:p>
            <a:pPr lvl="1"/>
            <a:r>
              <a:rPr lang="zh-CN" altLang="en-US">
                <a:sym typeface="+mn-ea"/>
              </a:rPr>
              <a:t>机器人</a:t>
            </a:r>
            <a:endParaRPr lang="zh-CN" altLang="en-US"/>
          </a:p>
          <a:p>
            <a:endParaRPr lang="zh-CN" altLang="en-US"/>
          </a:p>
        </p:txBody>
      </p:sp>
      <p:pic>
        <p:nvPicPr>
          <p:cNvPr id="2" name="内容占位符 7"/>
          <p:cNvPicPr>
            <a:picLocks noChangeAspect="1"/>
          </p:cNvPicPr>
          <p:nvPr/>
        </p:nvPicPr>
        <p:blipFill>
          <a:blip r:embed="rId2"/>
          <a:stretch>
            <a:fillRect/>
          </a:stretch>
        </p:blipFill>
        <p:spPr>
          <a:xfrm>
            <a:off x="2896235" y="2522855"/>
            <a:ext cx="3669665" cy="3669665"/>
          </a:xfrm>
          <a:prstGeom prst="rect">
            <a:avLst/>
          </a:prstGeom>
          <a:noFill/>
          <a:ln>
            <a:noFill/>
          </a:ln>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4670ffa3d2092a2768618dc7a63918a"/>
          <p:cNvPicPr>
            <a:picLocks noChangeAspect="1"/>
          </p:cNvPicPr>
          <p:nvPr/>
        </p:nvPicPr>
        <p:blipFill>
          <a:blip r:embed="rId1"/>
          <a:stretch>
            <a:fillRect/>
          </a:stretch>
        </p:blipFill>
        <p:spPr>
          <a:xfrm>
            <a:off x="1000125" y="100965"/>
            <a:ext cx="4592955" cy="2870200"/>
          </a:xfrm>
          <a:prstGeom prst="rect">
            <a:avLst/>
          </a:prstGeom>
        </p:spPr>
      </p:pic>
      <p:pic>
        <p:nvPicPr>
          <p:cNvPr id="4" name="图片 3" descr="342cc7ff4fde4d985730fa2307403266"/>
          <p:cNvPicPr>
            <a:picLocks noChangeAspect="1"/>
          </p:cNvPicPr>
          <p:nvPr/>
        </p:nvPicPr>
        <p:blipFill>
          <a:blip r:embed="rId2"/>
          <a:stretch>
            <a:fillRect/>
          </a:stretch>
        </p:blipFill>
        <p:spPr>
          <a:xfrm>
            <a:off x="1687830" y="3282950"/>
            <a:ext cx="3802380" cy="3067050"/>
          </a:xfrm>
          <a:prstGeom prst="rect">
            <a:avLst/>
          </a:prstGeom>
        </p:spPr>
      </p:pic>
      <p:pic>
        <p:nvPicPr>
          <p:cNvPr id="8" name="图片 7" descr="c8a26907028a6941e3213bac757e61e3"/>
          <p:cNvPicPr>
            <a:picLocks noChangeAspect="1"/>
          </p:cNvPicPr>
          <p:nvPr/>
        </p:nvPicPr>
        <p:blipFill>
          <a:blip r:embed="rId3"/>
          <a:stretch>
            <a:fillRect/>
          </a:stretch>
        </p:blipFill>
        <p:spPr>
          <a:xfrm>
            <a:off x="5757545" y="3289300"/>
            <a:ext cx="4754880" cy="3061335"/>
          </a:xfrm>
          <a:prstGeom prst="rect">
            <a:avLst/>
          </a:prstGeom>
        </p:spPr>
      </p:pic>
      <p:pic>
        <p:nvPicPr>
          <p:cNvPr id="13" name="图片 12" descr="1ac30d8e73472edfe1b5032efac343ef"/>
          <p:cNvPicPr>
            <a:picLocks noChangeAspect="1"/>
          </p:cNvPicPr>
          <p:nvPr/>
        </p:nvPicPr>
        <p:blipFill>
          <a:blip r:embed="rId4"/>
          <a:stretch>
            <a:fillRect/>
          </a:stretch>
        </p:blipFill>
        <p:spPr>
          <a:xfrm>
            <a:off x="5757545" y="385445"/>
            <a:ext cx="4763135" cy="2044065"/>
          </a:xfrm>
          <a:prstGeom prst="rect">
            <a:avLst/>
          </a:prstGeom>
        </p:spPr>
      </p:pic>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机器学习定义</a:t>
            </a:r>
            <a:endParaRPr lang="zh-CN" altLang="en-US"/>
          </a:p>
        </p:txBody>
      </p:sp>
      <p:sp>
        <p:nvSpPr>
          <p:cNvPr id="3" name="内容占位符 2"/>
          <p:cNvSpPr>
            <a:spLocks noGrp="1"/>
          </p:cNvSpPr>
          <p:nvPr>
            <p:ph idx="1"/>
          </p:nvPr>
        </p:nvSpPr>
        <p:spPr/>
        <p:txBody>
          <a:bodyPr/>
          <a:p>
            <a:r>
              <a:rPr lang="en-US" altLang="zh-CN"/>
              <a:t>“</a:t>
            </a:r>
            <a:r>
              <a:t>好</a:t>
            </a:r>
            <a:r>
              <a:rPr lang="en-US" altLang="zh-CN"/>
              <a:t>”</a:t>
            </a:r>
            <a:r>
              <a:t>数据！</a:t>
            </a:r>
          </a:p>
        </p:txBody>
      </p:sp>
      <p:grpSp>
        <p:nvGrpSpPr>
          <p:cNvPr id="5" name="组合 4"/>
          <p:cNvGrpSpPr/>
          <p:nvPr/>
        </p:nvGrpSpPr>
        <p:grpSpPr>
          <a:xfrm>
            <a:off x="921703" y="1658620"/>
            <a:ext cx="10348595" cy="4702810"/>
            <a:chOff x="1653" y="2756"/>
            <a:chExt cx="16297" cy="7406"/>
          </a:xfrm>
        </p:grpSpPr>
        <p:pic>
          <p:nvPicPr>
            <p:cNvPr id="10" name="图片 9"/>
            <p:cNvPicPr>
              <a:picLocks noChangeAspect="1"/>
            </p:cNvPicPr>
            <p:nvPr/>
          </p:nvPicPr>
          <p:blipFill>
            <a:blip r:embed="rId1"/>
            <a:stretch>
              <a:fillRect/>
            </a:stretch>
          </p:blipFill>
          <p:spPr>
            <a:xfrm>
              <a:off x="1653" y="2756"/>
              <a:ext cx="7407" cy="7407"/>
            </a:xfrm>
            <a:prstGeom prst="rect">
              <a:avLst/>
            </a:prstGeom>
          </p:spPr>
        </p:pic>
        <p:pic>
          <p:nvPicPr>
            <p:cNvPr id="4" name="图片 3"/>
            <p:cNvPicPr>
              <a:picLocks noChangeAspect="1"/>
            </p:cNvPicPr>
            <p:nvPr/>
          </p:nvPicPr>
          <p:blipFill>
            <a:blip r:embed="rId2"/>
            <a:stretch>
              <a:fillRect/>
            </a:stretch>
          </p:blipFill>
          <p:spPr>
            <a:xfrm>
              <a:off x="10544" y="2756"/>
              <a:ext cx="7407" cy="7407"/>
            </a:xfrm>
            <a:prstGeom prst="rect">
              <a:avLst/>
            </a:prstGeom>
          </p:spPr>
        </p:pic>
      </p:gr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idx="1"/>
          </p:nvPr>
        </p:nvSpPr>
        <p:spPr/>
        <p:txBody>
          <a:bodyPr>
            <a:normAutofit/>
          </a:bodyPr>
          <a:lstStyle/>
          <a:p>
            <a:r>
              <a:rPr lang="zh-CN" altLang="en-US" dirty="0" smtClean="0"/>
              <a:t>例</a:t>
            </a:r>
            <a:r>
              <a:rPr lang="en-US" altLang="zh-CN" dirty="0" smtClean="0"/>
              <a:t>1</a:t>
            </a:r>
            <a:r>
              <a:rPr lang="zh-CN" altLang="en-US" dirty="0" smtClean="0"/>
              <a:t>：同学</a:t>
            </a:r>
            <a:r>
              <a:rPr lang="en-US" altLang="zh-CN" dirty="0" smtClean="0"/>
              <a:t>A</a:t>
            </a:r>
            <a:r>
              <a:rPr lang="zh-CN" altLang="en-US" dirty="0" smtClean="0"/>
              <a:t>是否会观看？</a:t>
            </a:r>
            <a:endParaRPr lang="en-US" altLang="zh-CN" dirty="0" smtClean="0"/>
          </a:p>
        </p:txBody>
      </p:sp>
      <p:pic>
        <p:nvPicPr>
          <p:cNvPr id="4" name="图片 3"/>
          <p:cNvPicPr>
            <a:picLocks noChangeAspect="1"/>
          </p:cNvPicPr>
          <p:nvPr/>
        </p:nvPicPr>
        <p:blipFill>
          <a:blip r:embed="rId1"/>
          <a:srcRect t="19160" b="10441"/>
          <a:stretch>
            <a:fillRect/>
          </a:stretch>
        </p:blipFill>
        <p:spPr>
          <a:xfrm>
            <a:off x="2738755" y="1764665"/>
            <a:ext cx="6715125" cy="43922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例</a:t>
            </a:r>
            <a:r>
              <a:rPr lang="en-US" altLang="zh-CN" dirty="0" smtClean="0"/>
              <a:t>1</a:t>
            </a:r>
            <a:r>
              <a:rPr lang="zh-CN" altLang="en-US" dirty="0" smtClean="0"/>
              <a:t>：</a:t>
            </a:r>
            <a:endParaRPr lang="en-US" altLang="zh-CN" dirty="0"/>
          </a:p>
          <a:p>
            <a:pPr lvl="1"/>
            <a:r>
              <a:rPr lang="zh-CN" altLang="en-US" dirty="0"/>
              <a:t>同学</a:t>
            </a:r>
            <a:r>
              <a:rPr lang="en-US" altLang="zh-CN" dirty="0"/>
              <a:t>A</a:t>
            </a:r>
            <a:r>
              <a:rPr lang="zh-CN" altLang="en-US" dirty="0"/>
              <a:t>是否会观看</a:t>
            </a:r>
            <a:r>
              <a:rPr lang="en-US" altLang="zh-CN" dirty="0"/>
              <a:t>《</a:t>
            </a:r>
            <a:r>
              <a:rPr lang="zh-CN" altLang="en-US" dirty="0"/>
              <a:t>爱的迫降</a:t>
            </a:r>
            <a:r>
              <a:rPr lang="en-US" altLang="zh-CN" dirty="0"/>
              <a:t>》</a:t>
            </a:r>
            <a:r>
              <a:rPr lang="zh-CN" altLang="en-US" dirty="0"/>
              <a:t>？</a:t>
            </a:r>
            <a:endParaRPr lang="en-US" altLang="zh-CN" dirty="0"/>
          </a:p>
          <a:p>
            <a:pPr lvl="1"/>
            <a:r>
              <a:rPr lang="zh-CN" altLang="en-US" dirty="0"/>
              <a:t>判断依据？</a:t>
            </a:r>
            <a:endParaRPr lang="zh-CN" altLang="en-US" dirty="0"/>
          </a:p>
        </p:txBody>
      </p:sp>
      <p:pic>
        <p:nvPicPr>
          <p:cNvPr id="5" name="图片 4"/>
          <p:cNvPicPr>
            <a:picLocks noChangeAspect="1"/>
          </p:cNvPicPr>
          <p:nvPr/>
        </p:nvPicPr>
        <p:blipFill>
          <a:blip r:embed="rId1"/>
          <a:stretch>
            <a:fillRect/>
          </a:stretch>
        </p:blipFill>
        <p:spPr>
          <a:xfrm>
            <a:off x="939165" y="3056890"/>
            <a:ext cx="5492115" cy="3432175"/>
          </a:xfrm>
          <a:prstGeom prst="rect">
            <a:avLst/>
          </a:prstGeom>
        </p:spPr>
      </p:pic>
      <p:pic>
        <p:nvPicPr>
          <p:cNvPr id="9" name="图片 8"/>
          <p:cNvPicPr>
            <a:picLocks noChangeAspect="1"/>
          </p:cNvPicPr>
          <p:nvPr/>
        </p:nvPicPr>
        <p:blipFill>
          <a:blip r:embed="rId2"/>
          <a:stretch>
            <a:fillRect/>
          </a:stretch>
        </p:blipFill>
        <p:spPr>
          <a:xfrm>
            <a:off x="7573010" y="1038225"/>
            <a:ext cx="4331970" cy="54152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例</a:t>
            </a:r>
            <a:r>
              <a:rPr lang="en-US" altLang="zh-CN" dirty="0" smtClean="0"/>
              <a:t>1</a:t>
            </a:r>
            <a:r>
              <a:rPr lang="zh-CN" altLang="en-US" dirty="0" smtClean="0"/>
              <a:t>：</a:t>
            </a:r>
            <a:endParaRPr lang="en-US" altLang="zh-CN" dirty="0"/>
          </a:p>
          <a:p>
            <a:pPr lvl="1"/>
            <a:r>
              <a:rPr lang="zh-CN" altLang="en-US" dirty="0"/>
              <a:t>同学</a:t>
            </a:r>
            <a:r>
              <a:rPr lang="en-US" altLang="zh-CN" dirty="0"/>
              <a:t>A</a:t>
            </a:r>
            <a:r>
              <a:rPr lang="zh-CN" altLang="en-US" dirty="0"/>
              <a:t>是否会观看</a:t>
            </a:r>
            <a:r>
              <a:rPr lang="en-US" altLang="zh-CN" dirty="0"/>
              <a:t>《</a:t>
            </a:r>
            <a:r>
              <a:rPr lang="zh-CN" altLang="en-US" dirty="0"/>
              <a:t>爱的迫降</a:t>
            </a:r>
            <a:r>
              <a:rPr lang="en-US" altLang="zh-CN" dirty="0"/>
              <a:t>》</a:t>
            </a:r>
            <a:r>
              <a:rPr lang="zh-CN" altLang="en-US" dirty="0"/>
              <a:t>？</a:t>
            </a:r>
            <a:endParaRPr lang="en-US" altLang="zh-CN" dirty="0"/>
          </a:p>
          <a:p>
            <a:pPr lvl="1"/>
            <a:r>
              <a:rPr lang="zh-CN" altLang="en-US" dirty="0"/>
              <a:t>判断依据</a:t>
            </a:r>
            <a:r>
              <a:rPr lang="zh-CN" altLang="en-US" dirty="0" smtClean="0"/>
              <a:t>：</a:t>
            </a:r>
            <a:endParaRPr lang="en-US" altLang="zh-CN" dirty="0" smtClean="0"/>
          </a:p>
          <a:p>
            <a:pPr lvl="2"/>
            <a:r>
              <a:rPr lang="en-US" altLang="zh-CN" dirty="0" smtClean="0"/>
              <a:t>1</a:t>
            </a:r>
            <a:r>
              <a:rPr lang="zh-CN" altLang="en-US" dirty="0"/>
              <a:t>）是否观看韩剧</a:t>
            </a:r>
            <a:r>
              <a:rPr lang="zh-CN" altLang="en-US" dirty="0" smtClean="0"/>
              <a:t>？</a:t>
            </a:r>
            <a:endParaRPr lang="en-US" altLang="zh-CN" dirty="0" smtClean="0"/>
          </a:p>
          <a:p>
            <a:pPr lvl="2"/>
            <a:r>
              <a:rPr lang="en-US" altLang="zh-CN" dirty="0" smtClean="0"/>
              <a:t>2</a:t>
            </a:r>
            <a:r>
              <a:rPr lang="zh-CN" altLang="en-US" dirty="0"/>
              <a:t>）</a:t>
            </a:r>
            <a:r>
              <a:rPr lang="zh-CN" altLang="en-US" dirty="0" smtClean="0"/>
              <a:t>是否喜欢孙艺珍</a:t>
            </a:r>
            <a:r>
              <a:rPr lang="en-US" altLang="zh-CN" dirty="0" smtClean="0"/>
              <a:t>/</a:t>
            </a:r>
            <a:r>
              <a:rPr lang="zh-CN" dirty="0" smtClean="0"/>
              <a:t>玄彬</a:t>
            </a:r>
            <a:r>
              <a:rPr lang="zh-CN" altLang="en-US" dirty="0" smtClean="0"/>
              <a:t>？</a:t>
            </a:r>
            <a:endParaRPr lang="zh-CN" altLang="en-US" dirty="0"/>
          </a:p>
        </p:txBody>
      </p:sp>
      <p:grpSp>
        <p:nvGrpSpPr>
          <p:cNvPr id="2049" name="组合 2048"/>
          <p:cNvGrpSpPr/>
          <p:nvPr/>
        </p:nvGrpSpPr>
        <p:grpSpPr>
          <a:xfrm>
            <a:off x="1120775" y="3767455"/>
            <a:ext cx="6002020" cy="2359660"/>
            <a:chOff x="1496901" y="3933056"/>
            <a:chExt cx="4533596" cy="2376264"/>
          </a:xfrm>
        </p:grpSpPr>
        <p:sp>
          <p:nvSpPr>
            <p:cNvPr id="4" name="椭圆 3"/>
            <p:cNvSpPr/>
            <p:nvPr/>
          </p:nvSpPr>
          <p:spPr>
            <a:xfrm>
              <a:off x="3023828" y="3933056"/>
              <a:ext cx="216024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观看</a:t>
              </a:r>
              <a:r>
                <a:rPr lang="zh-CN"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韩剧</a:t>
              </a: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椭圆 5"/>
            <p:cNvSpPr/>
            <p:nvPr/>
          </p:nvSpPr>
          <p:spPr>
            <a:xfrm>
              <a:off x="2097892"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喜欢？</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椭圆 6"/>
            <p:cNvSpPr/>
            <p:nvPr/>
          </p:nvSpPr>
          <p:spPr>
            <a:xfrm>
              <a:off x="4811097"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不看</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8" name="直接箭头连接符 7"/>
            <p:cNvCxnSpPr>
              <a:stCxn id="4" idx="4"/>
              <a:endCxn id="6" idx="0"/>
            </p:cNvCxnSpPr>
            <p:nvPr/>
          </p:nvCxnSpPr>
          <p:spPr>
            <a:xfrm flipH="1">
              <a:off x="2707592" y="4581128"/>
              <a:ext cx="139635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4" idx="4"/>
              <a:endCxn id="7" idx="0"/>
            </p:cNvCxnSpPr>
            <p:nvPr/>
          </p:nvCxnSpPr>
          <p:spPr>
            <a:xfrm>
              <a:off x="4103948" y="4581128"/>
              <a:ext cx="1316849"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84518" y="4643844"/>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Y</a:t>
              </a:r>
              <a:endParaRPr lang="en-US" altLang="zh-CN" sz="2000" dirty="0" smtClean="0">
                <a:latin typeface="Times New Roman" panose="02020603050405020304" pitchFamily="18" charset="0"/>
                <a:cs typeface="Times New Roman" panose="02020603050405020304" pitchFamily="18" charset="0"/>
              </a:endParaRPr>
            </a:p>
          </p:txBody>
        </p:sp>
        <p:sp>
          <p:nvSpPr>
            <p:cNvPr id="15" name="TextBox 14"/>
            <p:cNvSpPr txBox="1"/>
            <p:nvPr/>
          </p:nvSpPr>
          <p:spPr>
            <a:xfrm>
              <a:off x="4380081" y="4612486"/>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N</a:t>
              </a:r>
              <a:endParaRPr lang="en-US" altLang="zh-CN" sz="2000" dirty="0" smtClean="0">
                <a:latin typeface="Times New Roman" panose="02020603050405020304" pitchFamily="18" charset="0"/>
                <a:cs typeface="Times New Roman" panose="02020603050405020304" pitchFamily="18" charset="0"/>
              </a:endParaRPr>
            </a:p>
          </p:txBody>
        </p:sp>
        <p:sp>
          <p:nvSpPr>
            <p:cNvPr id="16" name="椭圆 15"/>
            <p:cNvSpPr/>
            <p:nvPr/>
          </p:nvSpPr>
          <p:spPr>
            <a:xfrm>
              <a:off x="149690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看</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椭圆 16"/>
            <p:cNvSpPr/>
            <p:nvPr/>
          </p:nvSpPr>
          <p:spPr>
            <a:xfrm>
              <a:off x="300213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不看</a:t>
              </a:r>
              <a:endParaRPr lang="zh-CN" altLang="en-US"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箭头连接符 17"/>
            <p:cNvCxnSpPr>
              <a:stCxn id="6" idx="4"/>
              <a:endCxn id="16" idx="0"/>
            </p:cNvCxnSpPr>
            <p:nvPr/>
          </p:nvCxnSpPr>
          <p:spPr>
            <a:xfrm flipH="1">
              <a:off x="1954978" y="5445224"/>
              <a:ext cx="752614"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4"/>
              <a:endCxn id="17" idx="0"/>
            </p:cNvCxnSpPr>
            <p:nvPr/>
          </p:nvCxnSpPr>
          <p:spPr>
            <a:xfrm>
              <a:off x="2707592" y="5445224"/>
              <a:ext cx="75261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85937" y="5476582"/>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Y</a:t>
              </a:r>
              <a:endParaRPr lang="en-US" altLang="zh-CN" sz="2000" dirty="0" smtClean="0">
                <a:latin typeface="Times New Roman" panose="02020603050405020304" pitchFamily="18" charset="0"/>
                <a:cs typeface="Times New Roman" panose="02020603050405020304" pitchFamily="18" charset="0"/>
              </a:endParaRPr>
            </a:p>
          </p:txBody>
        </p:sp>
        <p:sp>
          <p:nvSpPr>
            <p:cNvPr id="21" name="TextBox 20"/>
            <p:cNvSpPr txBox="1"/>
            <p:nvPr/>
          </p:nvSpPr>
          <p:spPr>
            <a:xfrm>
              <a:off x="2826442" y="5475611"/>
              <a:ext cx="311150" cy="4015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N</a:t>
              </a:r>
              <a:endParaRPr lang="en-US" altLang="zh-CN" sz="2000" dirty="0" smtClean="0">
                <a:latin typeface="Times New Roman" panose="02020603050405020304" pitchFamily="18" charset="0"/>
                <a:cs typeface="Times New Roman" panose="02020603050405020304" pitchFamily="18" charset="0"/>
              </a:endParaRPr>
            </a:p>
          </p:txBody>
        </p:sp>
      </p:grpSp>
      <p:pic>
        <p:nvPicPr>
          <p:cNvPr id="5" name="图片 4"/>
          <p:cNvPicPr>
            <a:picLocks noChangeAspect="1"/>
          </p:cNvPicPr>
          <p:nvPr/>
        </p:nvPicPr>
        <p:blipFill>
          <a:blip r:embed="rId1"/>
          <a:stretch>
            <a:fillRect/>
          </a:stretch>
        </p:blipFill>
        <p:spPr>
          <a:xfrm>
            <a:off x="7573010" y="1038225"/>
            <a:ext cx="4331970" cy="541528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1000"/>
                                        <p:tgtEl>
                                          <p:spTgt spid="2049"/>
                                        </p:tgtEl>
                                      </p:cBhvr>
                                    </p:animEffect>
                                    <p:anim calcmode="lin" valueType="num">
                                      <p:cBhvr>
                                        <p:cTn id="8" dur="1000" fill="hold"/>
                                        <p:tgtEl>
                                          <p:spTgt spid="2049"/>
                                        </p:tgtEl>
                                        <p:attrNameLst>
                                          <p:attrName>ppt_x</p:attrName>
                                        </p:attrNameLst>
                                      </p:cBhvr>
                                      <p:tavLst>
                                        <p:tav tm="0">
                                          <p:val>
                                            <p:strVal val="#ppt_x"/>
                                          </p:val>
                                        </p:tav>
                                        <p:tav tm="100000">
                                          <p:val>
                                            <p:strVal val="#ppt_x"/>
                                          </p:val>
                                        </p:tav>
                                      </p:tavLst>
                                    </p:anim>
                                    <p:anim calcmode="lin" valueType="num">
                                      <p:cBhvr>
                                        <p:cTn id="9" dur="1000" fill="hold"/>
                                        <p:tgtEl>
                                          <p:spTgt spid="2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a:t>机器学习定义</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例</a:t>
            </a:r>
            <a:r>
              <a:rPr lang="en-US" altLang="zh-CN" dirty="0" smtClean="0"/>
              <a:t>1</a:t>
            </a:r>
            <a:r>
              <a:rPr lang="zh-CN" altLang="en-US" dirty="0" smtClean="0"/>
              <a:t>：</a:t>
            </a:r>
            <a:endParaRPr lang="en-US" altLang="zh-CN" dirty="0"/>
          </a:p>
          <a:p>
            <a:pPr lvl="1"/>
            <a:r>
              <a:rPr lang="zh-CN" altLang="en-US" dirty="0"/>
              <a:t>同学</a:t>
            </a:r>
            <a:r>
              <a:rPr lang="en-US" altLang="zh-CN" dirty="0"/>
              <a:t>A</a:t>
            </a:r>
            <a:r>
              <a:rPr lang="zh-CN" altLang="en-US" dirty="0"/>
              <a:t>是否会观看</a:t>
            </a:r>
            <a:r>
              <a:rPr lang="en-US" altLang="zh-CN" dirty="0"/>
              <a:t>《</a:t>
            </a:r>
            <a:r>
              <a:rPr lang="zh-CN" altLang="en-US" dirty="0">
                <a:sym typeface="+mn-ea"/>
              </a:rPr>
              <a:t>爱的迫降</a:t>
            </a:r>
            <a:r>
              <a:rPr lang="en-US" altLang="zh-CN" dirty="0"/>
              <a:t>》</a:t>
            </a:r>
            <a:r>
              <a:rPr lang="zh-CN" altLang="en-US" dirty="0"/>
              <a:t>？</a:t>
            </a:r>
            <a:endParaRPr lang="en-US" altLang="zh-CN" dirty="0"/>
          </a:p>
          <a:p>
            <a:pPr lvl="1"/>
            <a:r>
              <a:rPr lang="zh-CN" altLang="en-US" dirty="0"/>
              <a:t>判断依据</a:t>
            </a:r>
            <a:r>
              <a:rPr lang="zh-CN" altLang="en-US" dirty="0" smtClean="0"/>
              <a:t>：</a:t>
            </a:r>
            <a:endParaRPr lang="en-US" altLang="zh-CN" dirty="0" smtClean="0"/>
          </a:p>
          <a:p>
            <a:pPr lvl="2"/>
            <a:r>
              <a:rPr lang="en-US" altLang="zh-CN" dirty="0" smtClean="0">
                <a:sym typeface="+mn-ea"/>
              </a:rPr>
              <a:t>1</a:t>
            </a:r>
            <a:r>
              <a:rPr lang="zh-CN" altLang="en-US" dirty="0">
                <a:sym typeface="+mn-ea"/>
              </a:rPr>
              <a:t>）是否观看韩剧</a:t>
            </a:r>
            <a:r>
              <a:rPr lang="zh-CN" altLang="en-US" dirty="0" smtClean="0">
                <a:sym typeface="+mn-ea"/>
              </a:rPr>
              <a:t>？</a:t>
            </a:r>
            <a:endParaRPr lang="en-US" altLang="zh-CN" dirty="0" smtClean="0"/>
          </a:p>
          <a:p>
            <a:pPr lvl="2"/>
            <a:r>
              <a:rPr lang="en-US" altLang="zh-CN" dirty="0" smtClean="0">
                <a:sym typeface="+mn-ea"/>
              </a:rPr>
              <a:t>2</a:t>
            </a:r>
            <a:r>
              <a:rPr lang="zh-CN" altLang="en-US" dirty="0">
                <a:sym typeface="+mn-ea"/>
              </a:rPr>
              <a:t>）</a:t>
            </a:r>
            <a:r>
              <a:rPr lang="zh-CN" altLang="en-US" dirty="0" smtClean="0">
                <a:sym typeface="+mn-ea"/>
              </a:rPr>
              <a:t>是否喜欢孙艺珍</a:t>
            </a:r>
            <a:r>
              <a:rPr lang="en-US" altLang="zh-CN" dirty="0" smtClean="0">
                <a:sym typeface="+mn-ea"/>
              </a:rPr>
              <a:t>/</a:t>
            </a:r>
            <a:r>
              <a:rPr lang="zh-CN" dirty="0" smtClean="0">
                <a:sym typeface="+mn-ea"/>
              </a:rPr>
              <a:t>玄彬</a:t>
            </a:r>
            <a:r>
              <a:rPr lang="zh-CN" altLang="en-US" dirty="0" smtClean="0">
                <a:sym typeface="+mn-ea"/>
              </a:rPr>
              <a:t>？</a:t>
            </a:r>
            <a:endParaRPr lang="zh-CN" altLang="en-US" dirty="0"/>
          </a:p>
          <a:p>
            <a:pPr lvl="1"/>
            <a:r>
              <a:rPr lang="zh-CN" altLang="en-US" dirty="0" smtClean="0"/>
              <a:t>训练数据集（通过调查得到）</a:t>
            </a:r>
            <a:endParaRPr lang="en-US" altLang="zh-CN" dirty="0" smtClean="0"/>
          </a:p>
        </p:txBody>
      </p:sp>
      <p:graphicFrame>
        <p:nvGraphicFramePr>
          <p:cNvPr id="5" name="表格 4"/>
          <p:cNvGraphicFramePr>
            <a:graphicFrameLocks noGrp="1"/>
          </p:cNvGraphicFramePr>
          <p:nvPr>
            <p:custDataLst>
              <p:tags r:id="rId1"/>
            </p:custDataLst>
          </p:nvPr>
        </p:nvGraphicFramePr>
        <p:xfrm>
          <a:off x="667041" y="4317164"/>
          <a:ext cx="6388100" cy="1971040"/>
        </p:xfrm>
        <a:graphic>
          <a:graphicData uri="http://schemas.openxmlformats.org/drawingml/2006/table">
            <a:tbl>
              <a:tblPr firstRow="1" bandRow="1">
                <a:tableStyleId>{5C22544A-7EE6-4342-B048-85BDC9FD1C3A}</a:tableStyleId>
              </a:tblPr>
              <a:tblGrid>
                <a:gridCol w="1597025"/>
                <a:gridCol w="1597025"/>
                <a:gridCol w="1597025"/>
                <a:gridCol w="1597025"/>
              </a:tblGrid>
              <a:tr h="492760">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人</a:t>
                      </a:r>
                      <a:endParaRPr lang="zh-CN" altLang="en-US"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观看韩剧</a:t>
                      </a:r>
                      <a:endParaRPr lang="zh-CN" altLang="en-US"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好评</a:t>
                      </a:r>
                      <a:endParaRPr lang="zh-CN" altLang="en-US"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c>
                  <a:txBody>
                    <a:bodyPr/>
                    <a:lstStyle/>
                    <a:p>
                      <a:pPr algn="ctr"/>
                      <a:r>
                        <a:rPr lang="zh-CN" altLang="en-US" sz="1500" dirty="0" smtClean="0">
                          <a:latin typeface="思源宋体" panose="02020400000000000000" charset="-122"/>
                          <a:ea typeface="思源宋体" panose="02020400000000000000" charset="-122"/>
                          <a:cs typeface="Times New Roman" panose="02020603050405020304" pitchFamily="18" charset="0"/>
                        </a:rPr>
                        <a:t>是否看</a:t>
                      </a:r>
                      <a:r>
                        <a:rPr lang="zh-CN" altLang="en-US" sz="1500" dirty="0">
                          <a:latin typeface="思源宋体" panose="02020400000000000000" charset="-122"/>
                          <a:ea typeface="思源宋体" panose="02020400000000000000" charset="-122"/>
                          <a:sym typeface="+mn-ea"/>
                        </a:rPr>
                        <a:t>爱的迫降</a:t>
                      </a:r>
                      <a:endParaRPr lang="zh-CN" altLang="en-US" sz="1500" dirty="0">
                        <a:latin typeface="思源宋体" panose="02020400000000000000" charset="-122"/>
                        <a:ea typeface="思源宋体" panose="02020400000000000000" charset="-122"/>
                        <a:cs typeface="Times New Roman" panose="02020603050405020304" pitchFamily="18" charset="0"/>
                      </a:endParaRPr>
                    </a:p>
                  </a:txBody>
                  <a:tcPr marT="34290" marB="34290" anchor="ctr">
                    <a:solidFill>
                      <a:schemeClr val="accent1">
                        <a:lumMod val="50000"/>
                      </a:schemeClr>
                    </a:solidFill>
                  </a:tcPr>
                </a:tc>
              </a:tr>
              <a:tr h="492760">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同学</a:t>
                      </a:r>
                      <a:r>
                        <a:rPr lang="en-US" altLang="zh-CN" sz="1500" dirty="0" smtClean="0">
                          <a:latin typeface="思源宋体" panose="02020400000000000000" charset="-122"/>
                          <a:ea typeface="思源宋体" panose="02020400000000000000" charset="-122"/>
                          <a:cs typeface="思源宋体" panose="02020400000000000000" charset="-122"/>
                        </a:rPr>
                        <a:t>1</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是（</a:t>
                      </a:r>
                      <a:r>
                        <a:rPr lang="en-US" altLang="zh-CN" sz="1500" dirty="0" smtClean="0">
                          <a:latin typeface="思源宋体" panose="02020400000000000000" charset="-122"/>
                          <a:ea typeface="思源宋体" panose="02020400000000000000" charset="-122"/>
                          <a:cs typeface="思源宋体" panose="02020400000000000000" charset="-122"/>
                        </a:rPr>
                        <a:t>1</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是（</a:t>
                      </a:r>
                      <a:r>
                        <a:rPr lang="en-US" altLang="zh-CN" sz="1500" dirty="0" smtClean="0">
                          <a:latin typeface="思源宋体" panose="02020400000000000000" charset="-122"/>
                          <a:ea typeface="思源宋体" panose="02020400000000000000" charset="-122"/>
                          <a:cs typeface="思源宋体" panose="02020400000000000000" charset="-122"/>
                        </a:rPr>
                        <a:t>1</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是（</a:t>
                      </a:r>
                      <a:r>
                        <a:rPr lang="en-US" altLang="zh-CN" sz="1500" dirty="0" smtClean="0">
                          <a:latin typeface="思源宋体" panose="02020400000000000000" charset="-122"/>
                          <a:ea typeface="思源宋体" panose="02020400000000000000" charset="-122"/>
                          <a:cs typeface="思源宋体" panose="02020400000000000000" charset="-122"/>
                        </a:rPr>
                        <a:t>1</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r>
              <a:tr h="492760">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同学</a:t>
                      </a:r>
                      <a:r>
                        <a:rPr lang="en-US" altLang="zh-CN" sz="1500" dirty="0" smtClean="0">
                          <a:latin typeface="思源宋体" panose="02020400000000000000" charset="-122"/>
                          <a:ea typeface="思源宋体" panose="02020400000000000000" charset="-122"/>
                          <a:cs typeface="思源宋体" panose="02020400000000000000" charset="-122"/>
                        </a:rPr>
                        <a:t>2</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否（</a:t>
                      </a:r>
                      <a:r>
                        <a:rPr lang="en-US" altLang="zh-CN" sz="1500" dirty="0" smtClean="0">
                          <a:latin typeface="思源宋体" panose="02020400000000000000" charset="-122"/>
                          <a:ea typeface="思源宋体" panose="02020400000000000000" charset="-122"/>
                          <a:cs typeface="思源宋体" panose="02020400000000000000" charset="-122"/>
                        </a:rPr>
                        <a:t>0</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否（</a:t>
                      </a:r>
                      <a:r>
                        <a:rPr lang="en-US" altLang="zh-CN" sz="1500" dirty="0" smtClean="0">
                          <a:latin typeface="思源宋体" panose="02020400000000000000" charset="-122"/>
                          <a:ea typeface="思源宋体" panose="02020400000000000000" charset="-122"/>
                          <a:cs typeface="思源宋体" panose="02020400000000000000" charset="-122"/>
                        </a:rPr>
                        <a:t>0</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c>
                  <a:txBody>
                    <a:bodyPr/>
                    <a:lstStyle/>
                    <a:p>
                      <a:pPr algn="ctr"/>
                      <a:r>
                        <a:rPr lang="zh-CN" altLang="en-US" sz="1500" dirty="0" smtClean="0">
                          <a:latin typeface="思源宋体" panose="02020400000000000000" charset="-122"/>
                          <a:ea typeface="思源宋体" panose="02020400000000000000" charset="-122"/>
                          <a:cs typeface="思源宋体" panose="02020400000000000000" charset="-122"/>
                        </a:rPr>
                        <a:t>否（</a:t>
                      </a:r>
                      <a:r>
                        <a:rPr lang="en-US" altLang="zh-CN" sz="1500" dirty="0" smtClean="0">
                          <a:latin typeface="思源宋体" panose="02020400000000000000" charset="-122"/>
                          <a:ea typeface="思源宋体" panose="02020400000000000000" charset="-122"/>
                          <a:cs typeface="思源宋体" panose="02020400000000000000" charset="-122"/>
                        </a:rPr>
                        <a:t>0</a:t>
                      </a:r>
                      <a:r>
                        <a:rPr lang="zh-CN" altLang="en-US" sz="1500" dirty="0" smtClean="0">
                          <a:latin typeface="思源宋体" panose="02020400000000000000" charset="-122"/>
                          <a:ea typeface="思源宋体" panose="02020400000000000000" charset="-122"/>
                          <a:cs typeface="思源宋体" panose="02020400000000000000" charset="-122"/>
                        </a:rPr>
                        <a:t>）</a:t>
                      </a:r>
                      <a:endParaRPr lang="zh-CN" altLang="en-US" sz="1500" dirty="0">
                        <a:latin typeface="思源宋体" panose="02020400000000000000" charset="-122"/>
                        <a:ea typeface="思源宋体" panose="02020400000000000000" charset="-122"/>
                        <a:cs typeface="思源宋体" panose="02020400000000000000" charset="-122"/>
                      </a:endParaRPr>
                    </a:p>
                  </a:txBody>
                  <a:tcPr marT="34290" marB="34290" anchor="ctr"/>
                </a:tc>
              </a:tr>
              <a:tr h="492760">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c>
                  <a:txBody>
                    <a:bodyPr/>
                    <a:lstStyle/>
                    <a:p>
                      <a:pPr algn="ctr"/>
                      <a:r>
                        <a:rPr lang="en-US" altLang="zh-CN" sz="1500" dirty="0" smtClean="0">
                          <a:latin typeface="思源宋体" panose="02020400000000000000" charset="-122"/>
                          <a:ea typeface="思源宋体" panose="02020400000000000000" charset="-122"/>
                          <a:cs typeface="Times New Roman" panose="02020603050405020304" pitchFamily="18" charset="0"/>
                        </a:rPr>
                        <a:t>……</a:t>
                      </a:r>
                      <a:endParaRPr lang="en-US" altLang="zh-CN" sz="1500" dirty="0" smtClean="0">
                        <a:latin typeface="思源宋体" panose="02020400000000000000" charset="-122"/>
                        <a:ea typeface="思源宋体" panose="02020400000000000000" charset="-122"/>
                        <a:cs typeface="Times New Roman" panose="02020603050405020304" pitchFamily="18" charset="0"/>
                      </a:endParaRPr>
                    </a:p>
                  </a:txBody>
                  <a:tcPr marT="34290" marB="34290" anchor="ctr"/>
                </a:tc>
              </a:tr>
            </a:tbl>
          </a:graphicData>
        </a:graphic>
      </p:graphicFrame>
      <p:pic>
        <p:nvPicPr>
          <p:cNvPr id="4" name="图片 3"/>
          <p:cNvPicPr>
            <a:picLocks noChangeAspect="1"/>
          </p:cNvPicPr>
          <p:nvPr/>
        </p:nvPicPr>
        <p:blipFill>
          <a:blip r:embed="rId2"/>
          <a:stretch>
            <a:fillRect/>
          </a:stretch>
        </p:blipFill>
        <p:spPr>
          <a:xfrm>
            <a:off x="7573010" y="1038225"/>
            <a:ext cx="4331970" cy="54152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基本概念</a:t>
            </a:r>
            <a:endParaRPr lang="zh-CN" altLang="en-US" dirty="0"/>
          </a:p>
        </p:txBody>
      </p:sp>
      <p:sp>
        <p:nvSpPr>
          <p:cNvPr id="3" name="内容占位符 2"/>
          <p:cNvSpPr>
            <a:spLocks noGrp="1"/>
          </p:cNvSpPr>
          <p:nvPr>
            <p:ph idx="1"/>
          </p:nvPr>
        </p:nvSpPr>
        <p:spPr/>
        <p:txBody>
          <a:bodyPr/>
          <a:lstStyle/>
          <a:p>
            <a:r>
              <a:rPr lang="zh-CN" altLang="en-US" dirty="0"/>
              <a:t>机器学习的基本</a:t>
            </a:r>
            <a:r>
              <a:rPr lang="zh-CN" altLang="en-US" dirty="0" smtClean="0"/>
              <a:t>术语 </a:t>
            </a:r>
            <a:r>
              <a:rPr lang="en-US" altLang="zh-CN" dirty="0" smtClean="0"/>
              <a:t>II</a:t>
            </a:r>
            <a:endParaRPr lang="en-US" altLang="zh-CN" dirty="0" smtClean="0"/>
          </a:p>
          <a:p>
            <a:pPr lvl="1"/>
            <a:endParaRPr lang="en-US" altLang="zh-CN" dirty="0"/>
          </a:p>
        </p:txBody>
      </p:sp>
      <p:graphicFrame>
        <p:nvGraphicFramePr>
          <p:cNvPr id="18" name="表格 17"/>
          <p:cNvGraphicFramePr>
            <a:graphicFrameLocks noGrp="1"/>
          </p:cNvGraphicFramePr>
          <p:nvPr>
            <p:custDataLst>
              <p:tags r:id="rId1"/>
            </p:custDataLst>
          </p:nvPr>
        </p:nvGraphicFramePr>
        <p:xfrm>
          <a:off x="861490" y="4312447"/>
          <a:ext cx="6253480" cy="2127250"/>
        </p:xfrm>
        <a:graphic>
          <a:graphicData uri="http://schemas.openxmlformats.org/drawingml/2006/table">
            <a:tbl>
              <a:tblPr firstRow="1" bandRow="1">
                <a:tableStyleId>{5C22544A-7EE6-4342-B048-85BDC9FD1C3A}</a:tableStyleId>
              </a:tblPr>
              <a:tblGrid>
                <a:gridCol w="3126740"/>
                <a:gridCol w="3126740"/>
              </a:tblGrid>
              <a:tr h="425450">
                <a:tc>
                  <a:txBody>
                    <a:bodyPr/>
                    <a:lstStyle/>
                    <a:p>
                      <a:pPr algn="ctr">
                        <a:buClrTx/>
                        <a:buSzTx/>
                        <a:buFontTx/>
                      </a:pPr>
                      <a:r>
                        <a:rPr lang="en-US" altLang="zh-CN" sz="1500" dirty="0" smtClean="0"/>
                        <a:t>术语</a:t>
                      </a:r>
                      <a:endParaRPr lang="en-US" altLang="zh-CN" sz="1500" dirty="0" smtClean="0"/>
                    </a:p>
                  </a:txBody>
                  <a:tcPr marT="34290" marB="34290" anchor="ctr"/>
                </a:tc>
                <a:tc>
                  <a:txBody>
                    <a:bodyPr/>
                    <a:lstStyle/>
                    <a:p>
                      <a:pPr algn="ctr">
                        <a:buClrTx/>
                        <a:buSzTx/>
                        <a:buFontTx/>
                      </a:pPr>
                      <a:r>
                        <a:rPr lang="en-US" altLang="zh-CN" sz="1500" dirty="0" smtClean="0"/>
                        <a:t>举例</a:t>
                      </a:r>
                      <a:endParaRPr lang="en-US" altLang="zh-CN" sz="1500" dirty="0" smtClean="0"/>
                    </a:p>
                  </a:txBody>
                  <a:tcPr marT="34290" marB="34290" anchor="ctr"/>
                </a:tc>
              </a:tr>
              <a:tr h="425450">
                <a:tc>
                  <a:txBody>
                    <a:bodyPr/>
                    <a:lstStyle/>
                    <a:p>
                      <a:pPr marL="0" marR="0" lvl="1" algn="ctr" rtl="0" eaLnBrk="1" fontAlgn="auto" latinLnBrk="0" hangingPunct="1">
                        <a:lnSpc>
                          <a:spcPct val="100000"/>
                        </a:lnSpc>
                        <a:spcBef>
                          <a:spcPts val="0"/>
                        </a:spcBef>
                        <a:buClrTx/>
                        <a:buSzTx/>
                        <a:buFontTx/>
                        <a:buNone/>
                      </a:pPr>
                      <a:r>
                        <a:rPr lang="en-US" altLang="zh-CN" sz="1500" dirty="0" smtClean="0"/>
                        <a:t>特征（Feature）</a:t>
                      </a:r>
                      <a:endParaRPr lang="en-US" altLang="zh-CN" sz="1500" dirty="0" smtClean="0"/>
                    </a:p>
                  </a:txBody>
                  <a:tcPr marT="34290" marB="34290" anchor="ctr"/>
                </a:tc>
                <a:tc>
                  <a:txBody>
                    <a:bodyPr/>
                    <a:lstStyle/>
                    <a:p>
                      <a:pPr algn="ctr">
                        <a:buClrTx/>
                        <a:buSzTx/>
                        <a:buFontTx/>
                      </a:pPr>
                      <a:r>
                        <a:rPr lang="en-US" altLang="zh-CN" sz="1500" dirty="0" smtClean="0"/>
                        <a:t>观看，好评</a:t>
                      </a:r>
                      <a:endParaRPr lang="en-US" altLang="zh-CN" sz="1500" dirty="0" smtClean="0"/>
                    </a:p>
                  </a:txBody>
                  <a:tcPr marT="34290" marB="34290" anchor="ctr"/>
                </a:tc>
              </a:tr>
              <a:tr h="425450">
                <a:tc>
                  <a:txBody>
                    <a:bodyPr/>
                    <a:lstStyle/>
                    <a:p>
                      <a:pPr marL="0" marR="0" lvl="1" algn="ctr" rtl="0" eaLnBrk="1" fontAlgn="auto" latinLnBrk="0" hangingPunct="1">
                        <a:lnSpc>
                          <a:spcPct val="100000"/>
                        </a:lnSpc>
                        <a:spcBef>
                          <a:spcPts val="0"/>
                        </a:spcBef>
                        <a:buClrTx/>
                        <a:buSzTx/>
                        <a:buFontTx/>
                        <a:buNone/>
                      </a:pPr>
                      <a:r>
                        <a:rPr lang="en-US" altLang="zh-CN" sz="1500" dirty="0" smtClean="0"/>
                        <a:t>特征值（Value）</a:t>
                      </a:r>
                      <a:endParaRPr lang="en-US" altLang="zh-CN" sz="1500" dirty="0" smtClean="0"/>
                    </a:p>
                  </a:txBody>
                  <a:tcPr marT="34290" marB="34290" anchor="ctr"/>
                </a:tc>
                <a:tc>
                  <a:txBody>
                    <a:bodyPr/>
                    <a:lstStyle/>
                    <a:p>
                      <a:pPr algn="ctr">
                        <a:buClrTx/>
                        <a:buSzTx/>
                        <a:buFontTx/>
                      </a:pPr>
                      <a:r>
                        <a:rPr lang="en-US" altLang="zh-CN" sz="1500" dirty="0" smtClean="0"/>
                        <a:t>是（1），否（0）</a:t>
                      </a:r>
                      <a:endParaRPr lang="en-US" altLang="zh-CN" sz="1500" dirty="0" smtClean="0"/>
                    </a:p>
                  </a:txBody>
                  <a:tcPr marT="34290" marB="34290" anchor="ctr"/>
                </a:tc>
              </a:tr>
              <a:tr h="425450">
                <a:tc>
                  <a:txBody>
                    <a:bodyPr/>
                    <a:lstStyle/>
                    <a:p>
                      <a:pPr marL="0" marR="0" lvl="1" algn="ctr" rtl="0" eaLnBrk="1" fontAlgn="auto" latinLnBrk="0" hangingPunct="1">
                        <a:lnSpc>
                          <a:spcPct val="100000"/>
                        </a:lnSpc>
                        <a:spcBef>
                          <a:spcPts val="0"/>
                        </a:spcBef>
                        <a:buClrTx/>
                        <a:buSzTx/>
                        <a:buFontTx/>
                        <a:buNone/>
                      </a:pPr>
                      <a:r>
                        <a:rPr lang="en-US" altLang="zh-CN" sz="1500" dirty="0" smtClean="0"/>
                        <a:t>标记（Label）</a:t>
                      </a:r>
                      <a:endParaRPr lang="en-US" altLang="zh-CN" sz="1500" dirty="0" smtClean="0"/>
                    </a:p>
                  </a:txBody>
                  <a:tcPr marT="34290" marB="34290" anchor="ctr"/>
                </a:tc>
                <a:tc>
                  <a:txBody>
                    <a:bodyPr/>
                    <a:lstStyle/>
                    <a:p>
                      <a:pPr algn="ctr">
                        <a:buClrTx/>
                        <a:buSzTx/>
                        <a:buFontTx/>
                      </a:pPr>
                      <a:r>
                        <a:rPr lang="en-US" altLang="zh-CN" sz="1500" dirty="0" smtClean="0"/>
                        <a:t>看（1），不看（0）</a:t>
                      </a:r>
                      <a:endParaRPr lang="en-US" altLang="zh-CN" sz="1500" dirty="0" smtClean="0"/>
                    </a:p>
                  </a:txBody>
                  <a:tcPr marT="34290" marB="34290" anchor="ctr"/>
                </a:tc>
              </a:tr>
              <a:tr h="425450">
                <a:tc>
                  <a:txBody>
                    <a:bodyPr/>
                    <a:lstStyle/>
                    <a:p>
                      <a:pPr marL="0" marR="0" lvl="1" algn="ctr" rtl="0" eaLnBrk="1" fontAlgn="auto" latinLnBrk="0" hangingPunct="1">
                        <a:lnSpc>
                          <a:spcPct val="100000"/>
                        </a:lnSpc>
                        <a:spcBef>
                          <a:spcPts val="0"/>
                        </a:spcBef>
                        <a:buClrTx/>
                        <a:buSzTx/>
                        <a:buFontTx/>
                        <a:buNone/>
                      </a:pPr>
                      <a:r>
                        <a:rPr lang="en-US" altLang="zh-CN" sz="1500" dirty="0" smtClean="0"/>
                        <a:t>决策树（Decision Tree）</a:t>
                      </a:r>
                      <a:endParaRPr lang="en-US" altLang="zh-CN" sz="1500" dirty="0" smtClean="0"/>
                    </a:p>
                  </a:txBody>
                  <a:tcPr marT="34290" marB="34290" anchor="ctr"/>
                </a:tc>
                <a:tc>
                  <a:txBody>
                    <a:bodyPr/>
                    <a:lstStyle/>
                    <a:p>
                      <a:pPr algn="ctr">
                        <a:buClrTx/>
                        <a:buSzTx/>
                        <a:buFontTx/>
                      </a:pPr>
                      <a:r>
                        <a:rPr lang="en-US" altLang="zh-CN" sz="1500" dirty="0" smtClean="0"/>
                        <a:t>树形决策过程</a:t>
                      </a:r>
                      <a:endParaRPr lang="en-US" altLang="zh-CN" sz="1500" dirty="0" smtClean="0"/>
                    </a:p>
                  </a:txBody>
                  <a:tcPr marT="34290" marB="34290" anchor="ctr"/>
                </a:tc>
              </a:tr>
            </a:tbl>
          </a:graphicData>
        </a:graphic>
      </p:graphicFrame>
      <p:pic>
        <p:nvPicPr>
          <p:cNvPr id="19" name="图片 18"/>
          <p:cNvPicPr>
            <a:picLocks noChangeAspect="1"/>
          </p:cNvPicPr>
          <p:nvPr/>
        </p:nvPicPr>
        <p:blipFill>
          <a:blip r:embed="rId2"/>
          <a:stretch>
            <a:fillRect/>
          </a:stretch>
        </p:blipFill>
        <p:spPr>
          <a:xfrm>
            <a:off x="8357870" y="1427480"/>
            <a:ext cx="1852930" cy="2316480"/>
          </a:xfrm>
          <a:prstGeom prst="rect">
            <a:avLst/>
          </a:prstGeom>
        </p:spPr>
      </p:pic>
      <p:grpSp>
        <p:nvGrpSpPr>
          <p:cNvPr id="2049" name="组合 2048"/>
          <p:cNvGrpSpPr/>
          <p:nvPr/>
        </p:nvGrpSpPr>
        <p:grpSpPr>
          <a:xfrm>
            <a:off x="1374775" y="1859915"/>
            <a:ext cx="4792980" cy="1884045"/>
            <a:chOff x="1496901" y="3933056"/>
            <a:chExt cx="4533596" cy="2376264"/>
          </a:xfrm>
        </p:grpSpPr>
        <p:sp>
          <p:nvSpPr>
            <p:cNvPr id="20" name="椭圆 19"/>
            <p:cNvSpPr/>
            <p:nvPr/>
          </p:nvSpPr>
          <p:spPr>
            <a:xfrm>
              <a:off x="3023828" y="3933056"/>
              <a:ext cx="216024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观看</a:t>
              </a:r>
              <a:r>
                <a:rPr lang="zh-CN" sz="1800" dirty="0" smtClean="0">
                  <a:solidFill>
                    <a:schemeClr val="tx1"/>
                  </a:solidFill>
                  <a:latin typeface="思源宋体" panose="02020400000000000000" charset="-122"/>
                  <a:ea typeface="思源宋体" panose="02020400000000000000" charset="-122"/>
                  <a:cs typeface="Times New Roman" panose="02020603050405020304" pitchFamily="18" charset="0"/>
                </a:rPr>
                <a:t>韩剧</a:t>
              </a: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sp>
          <p:nvSpPr>
            <p:cNvPr id="22" name="椭圆 21"/>
            <p:cNvSpPr/>
            <p:nvPr/>
          </p:nvSpPr>
          <p:spPr>
            <a:xfrm>
              <a:off x="2097892"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喜欢？</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sp>
          <p:nvSpPr>
            <p:cNvPr id="23" name="椭圆 22"/>
            <p:cNvSpPr/>
            <p:nvPr/>
          </p:nvSpPr>
          <p:spPr>
            <a:xfrm>
              <a:off x="4811097" y="4797152"/>
              <a:ext cx="1219400"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不看</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cxnSp>
          <p:nvCxnSpPr>
            <p:cNvPr id="24" name="直接箭头连接符 23"/>
            <p:cNvCxnSpPr>
              <a:stCxn id="20" idx="4"/>
              <a:endCxn id="22" idx="0"/>
            </p:cNvCxnSpPr>
            <p:nvPr/>
          </p:nvCxnSpPr>
          <p:spPr>
            <a:xfrm flipH="1">
              <a:off x="2707592" y="4581128"/>
              <a:ext cx="139635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0" idx="4"/>
              <a:endCxn id="23" idx="0"/>
            </p:cNvCxnSpPr>
            <p:nvPr/>
          </p:nvCxnSpPr>
          <p:spPr>
            <a:xfrm>
              <a:off x="4103948" y="4581128"/>
              <a:ext cx="1316849"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12"/>
            <p:cNvSpPr txBox="1"/>
            <p:nvPr/>
          </p:nvSpPr>
          <p:spPr>
            <a:xfrm>
              <a:off x="3284518" y="4643844"/>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Y</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sp>
          <p:nvSpPr>
            <p:cNvPr id="27" name="TextBox 14"/>
            <p:cNvSpPr txBox="1"/>
            <p:nvPr/>
          </p:nvSpPr>
          <p:spPr>
            <a:xfrm>
              <a:off x="4380081" y="4612486"/>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N</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sp>
          <p:nvSpPr>
            <p:cNvPr id="28" name="椭圆 27"/>
            <p:cNvSpPr/>
            <p:nvPr/>
          </p:nvSpPr>
          <p:spPr>
            <a:xfrm>
              <a:off x="149690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看</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sp>
          <p:nvSpPr>
            <p:cNvPr id="29" name="椭圆 28"/>
            <p:cNvSpPr/>
            <p:nvPr/>
          </p:nvSpPr>
          <p:spPr>
            <a:xfrm>
              <a:off x="3002131" y="5661248"/>
              <a:ext cx="916153" cy="64807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rPr>
                <a:t>不看</a:t>
              </a:r>
              <a:endParaRPr lang="zh-CN" altLang="en-US" sz="1800" dirty="0" smtClean="0">
                <a:solidFill>
                  <a:schemeClr val="tx1"/>
                </a:solidFill>
                <a:latin typeface="思源宋体" panose="02020400000000000000" charset="-122"/>
                <a:ea typeface="思源宋体" panose="02020400000000000000" charset="-122"/>
                <a:cs typeface="Times New Roman" panose="02020603050405020304" pitchFamily="18" charset="0"/>
              </a:endParaRPr>
            </a:p>
          </p:txBody>
        </p:sp>
        <p:cxnSp>
          <p:nvCxnSpPr>
            <p:cNvPr id="30" name="直接箭头连接符 29"/>
            <p:cNvCxnSpPr>
              <a:stCxn id="22" idx="4"/>
              <a:endCxn id="28" idx="0"/>
            </p:cNvCxnSpPr>
            <p:nvPr/>
          </p:nvCxnSpPr>
          <p:spPr>
            <a:xfrm flipH="1">
              <a:off x="1954978" y="5445224"/>
              <a:ext cx="752614"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2" idx="4"/>
              <a:endCxn id="29" idx="0"/>
            </p:cNvCxnSpPr>
            <p:nvPr/>
          </p:nvCxnSpPr>
          <p:spPr>
            <a:xfrm>
              <a:off x="2707592" y="5445224"/>
              <a:ext cx="752616" cy="21602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19"/>
            <p:cNvSpPr txBox="1"/>
            <p:nvPr/>
          </p:nvSpPr>
          <p:spPr>
            <a:xfrm>
              <a:off x="2285937" y="5476582"/>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Y</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sp>
          <p:nvSpPr>
            <p:cNvPr id="33" name="TextBox 20"/>
            <p:cNvSpPr txBox="1"/>
            <p:nvPr/>
          </p:nvSpPr>
          <p:spPr>
            <a:xfrm>
              <a:off x="2826442" y="5475611"/>
              <a:ext cx="311150" cy="464521"/>
            </a:xfrm>
            <a:prstGeom prst="rect">
              <a:avLst/>
            </a:prstGeom>
            <a:noFill/>
          </p:spPr>
          <p:txBody>
            <a:bodyPr wrap="square" rtlCol="0">
              <a:spAutoFit/>
            </a:bodyPr>
            <a:p>
              <a:r>
                <a:rPr lang="en-US" altLang="zh-CN" sz="1800" dirty="0" smtClean="0">
                  <a:latin typeface="思源宋体" panose="02020400000000000000" charset="-122"/>
                  <a:ea typeface="思源宋体" panose="02020400000000000000" charset="-122"/>
                  <a:cs typeface="Times New Roman" panose="02020603050405020304" pitchFamily="18" charset="0"/>
                </a:rPr>
                <a:t>N</a:t>
              </a:r>
              <a:endParaRPr lang="en-US" altLang="zh-CN" sz="1800" dirty="0" smtClean="0">
                <a:latin typeface="思源宋体" panose="02020400000000000000" charset="-122"/>
                <a:ea typeface="思源宋体" panose="02020400000000000000" charset="-122"/>
                <a:cs typeface="Times New Roman" panose="02020603050405020304" pitchFamily="18" charset="0"/>
              </a:endParaRPr>
            </a:p>
          </p:txBody>
        </p:sp>
      </p:grpSp>
      <p:pic>
        <p:nvPicPr>
          <p:cNvPr id="9" name="图片 8"/>
          <p:cNvPicPr>
            <a:picLocks noChangeAspect="1"/>
          </p:cNvPicPr>
          <p:nvPr/>
        </p:nvPicPr>
        <p:blipFill>
          <a:blip r:embed="rId2"/>
          <a:stretch>
            <a:fillRect/>
          </a:stretch>
        </p:blipFill>
        <p:spPr>
          <a:xfrm>
            <a:off x="7573010" y="1038225"/>
            <a:ext cx="4331970" cy="54152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常见的学习问题</a:t>
            </a:r>
            <a:endParaRPr lang="en-US" altLang="zh-CN" dirty="0"/>
          </a:p>
        </p:txBody>
      </p:sp>
      <p:sp>
        <p:nvSpPr>
          <p:cNvPr id="3" name="内容占位符 2"/>
          <p:cNvSpPr>
            <a:spLocks noGrp="1"/>
          </p:cNvSpPr>
          <p:nvPr>
            <p:ph idx="1"/>
          </p:nvPr>
        </p:nvSpPr>
        <p:spPr/>
        <p:txBody>
          <a:bodyPr>
            <a:normAutofit lnSpcReduction="10000"/>
          </a:bodyPr>
          <a:lstStyle/>
          <a:p>
            <a:r>
              <a:rPr lang="zh-CN" altLang="en-US" b="1" dirty="0" smtClean="0"/>
              <a:t>分类（</a:t>
            </a:r>
            <a:r>
              <a:rPr lang="en-US" altLang="zh-CN" b="1" dirty="0" smtClean="0"/>
              <a:t>Classification</a:t>
            </a:r>
            <a:r>
              <a:rPr lang="zh-CN" altLang="en-US" b="1" dirty="0" smtClean="0"/>
              <a:t>）</a:t>
            </a:r>
            <a:endParaRPr lang="en-US" altLang="zh-CN" b="1" dirty="0" smtClean="0"/>
          </a:p>
          <a:p>
            <a:pPr lvl="1"/>
            <a:r>
              <a:rPr lang="zh-CN" altLang="en-US" dirty="0" smtClean="0"/>
              <a:t>输出为离散值，二分类，多分类</a:t>
            </a:r>
            <a:endParaRPr lang="en-US" altLang="zh-CN" dirty="0" smtClean="0"/>
          </a:p>
          <a:p>
            <a:pPr lvl="1"/>
            <a:r>
              <a:rPr lang="zh-CN" altLang="en-US" dirty="0" smtClean="0"/>
              <a:t>例：预测某人是否观看</a:t>
            </a:r>
            <a:r>
              <a:rPr lang="en-US" altLang="zh-CN" dirty="0" smtClean="0"/>
              <a:t>《</a:t>
            </a:r>
            <a:r>
              <a:rPr lang="zh-CN" altLang="en-US" dirty="0">
                <a:sym typeface="+mn-ea"/>
              </a:rPr>
              <a:t>爱的迫降</a:t>
            </a:r>
            <a:r>
              <a:rPr lang="en-US" altLang="zh-CN" dirty="0" smtClean="0"/>
              <a:t>》</a:t>
            </a:r>
            <a:endParaRPr lang="en-US" altLang="zh-CN" dirty="0" smtClean="0"/>
          </a:p>
          <a:p>
            <a:pPr lvl="1"/>
            <a:endParaRPr lang="en-US" altLang="zh-CN" dirty="0" smtClean="0"/>
          </a:p>
          <a:p>
            <a:r>
              <a:rPr lang="zh-CN" altLang="en-US" b="1" dirty="0" smtClean="0"/>
              <a:t>回归（</a:t>
            </a:r>
            <a:r>
              <a:rPr lang="en-US" altLang="zh-CN" b="1" dirty="0" smtClean="0"/>
              <a:t>Regression</a:t>
            </a:r>
            <a:r>
              <a:rPr lang="zh-CN" altLang="en-US" b="1" dirty="0" smtClean="0"/>
              <a:t>）</a:t>
            </a:r>
            <a:endParaRPr lang="en-US" altLang="zh-CN" b="1" dirty="0" smtClean="0"/>
          </a:p>
          <a:p>
            <a:pPr lvl="1"/>
            <a:r>
              <a:rPr lang="zh-CN" altLang="en-US" dirty="0" smtClean="0"/>
              <a:t>输出为连续值</a:t>
            </a:r>
            <a:endParaRPr lang="en-US" altLang="zh-CN" dirty="0" smtClean="0"/>
          </a:p>
          <a:p>
            <a:pPr lvl="1"/>
            <a:r>
              <a:rPr lang="zh-CN" altLang="en-US" dirty="0" smtClean="0"/>
              <a:t>例：预测</a:t>
            </a:r>
            <a:r>
              <a:rPr lang="en-US" altLang="zh-CN" dirty="0" smtClean="0"/>
              <a:t>《</a:t>
            </a:r>
            <a:r>
              <a:rPr lang="zh-CN" altLang="en-US" dirty="0">
                <a:sym typeface="+mn-ea"/>
              </a:rPr>
              <a:t>爱的迫降</a:t>
            </a:r>
            <a:r>
              <a:rPr lang="en-US" altLang="zh-CN" dirty="0" smtClean="0"/>
              <a:t>》</a:t>
            </a:r>
            <a:r>
              <a:rPr lang="zh-CN" altLang="en-US" dirty="0" smtClean="0"/>
              <a:t>收视率</a:t>
            </a:r>
            <a:endParaRPr lang="zh-CN" altLang="en-US" dirty="0" smtClean="0"/>
          </a:p>
          <a:p>
            <a:pPr lvl="1"/>
            <a:endParaRPr lang="en-US" altLang="zh-CN" dirty="0"/>
          </a:p>
          <a:p>
            <a:r>
              <a:rPr lang="zh-CN" altLang="en-US" b="1" dirty="0" smtClean="0"/>
              <a:t>排序（</a:t>
            </a:r>
            <a:r>
              <a:rPr lang="en-US" altLang="zh-CN" b="1" dirty="0" smtClean="0"/>
              <a:t>Ranking</a:t>
            </a:r>
            <a:r>
              <a:rPr lang="zh-CN" altLang="en-US" b="1" dirty="0" smtClean="0"/>
              <a:t>）</a:t>
            </a:r>
            <a:endParaRPr lang="en-US" altLang="zh-CN" b="1" dirty="0" smtClean="0"/>
          </a:p>
          <a:p>
            <a:pPr lvl="1"/>
            <a:r>
              <a:rPr lang="zh-CN" altLang="en-US" dirty="0" smtClean="0"/>
              <a:t>预测排列顺序</a:t>
            </a:r>
            <a:endParaRPr lang="en-US" altLang="zh-CN" dirty="0" smtClean="0"/>
          </a:p>
          <a:p>
            <a:pPr lvl="1"/>
            <a:r>
              <a:rPr lang="zh-CN" altLang="en-US" dirty="0" smtClean="0"/>
              <a:t>例：</a:t>
            </a:r>
            <a:r>
              <a:rPr lang="zh-CN" altLang="en-US" dirty="0"/>
              <a:t>预测</a:t>
            </a:r>
            <a:r>
              <a:rPr lang="en-US" altLang="zh-CN" dirty="0"/>
              <a:t>《</a:t>
            </a:r>
            <a:r>
              <a:rPr lang="zh-CN" altLang="en-US" dirty="0">
                <a:sym typeface="+mn-ea"/>
              </a:rPr>
              <a:t>爱的迫降</a:t>
            </a:r>
            <a:r>
              <a:rPr lang="en-US" altLang="zh-CN" dirty="0" smtClean="0"/>
              <a:t>》</a:t>
            </a:r>
            <a:r>
              <a:rPr lang="zh-CN" altLang="en-US" dirty="0" smtClean="0"/>
              <a:t>中所有角色的受欢迎度排名</a:t>
            </a:r>
            <a:endParaRPr lang="en-US" altLang="zh-CN" dirty="0"/>
          </a:p>
        </p:txBody>
      </p:sp>
      <p:pic>
        <p:nvPicPr>
          <p:cNvPr id="5" name="图片 4"/>
          <p:cNvPicPr>
            <a:picLocks noChangeAspect="1"/>
          </p:cNvPicPr>
          <p:nvPr/>
        </p:nvPicPr>
        <p:blipFill>
          <a:blip r:embed="rId1"/>
          <a:stretch>
            <a:fillRect/>
          </a:stretch>
        </p:blipFill>
        <p:spPr>
          <a:xfrm>
            <a:off x="8494395" y="4626610"/>
            <a:ext cx="2734310" cy="1708785"/>
          </a:xfrm>
          <a:prstGeom prst="rect">
            <a:avLst/>
          </a:prstGeom>
        </p:spPr>
      </p:pic>
      <p:pic>
        <p:nvPicPr>
          <p:cNvPr id="19" name="图片 18"/>
          <p:cNvPicPr>
            <a:picLocks noChangeAspect="1"/>
          </p:cNvPicPr>
          <p:nvPr/>
        </p:nvPicPr>
        <p:blipFill>
          <a:blip r:embed="rId2"/>
          <a:stretch>
            <a:fillRect/>
          </a:stretch>
        </p:blipFill>
        <p:spPr>
          <a:xfrm>
            <a:off x="8490585" y="1052195"/>
            <a:ext cx="2738120" cy="342328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p>
            <a:r>
              <a:rPr lang="en-US">
                <a:sym typeface="+mn-ea"/>
              </a:rPr>
              <a:t>Housing price prediction. </a:t>
            </a:r>
            <a:endParaRPr lang="en-US"/>
          </a:p>
          <a:p>
            <a:endParaRPr lang="zh-CN" altLang="en-US"/>
          </a:p>
        </p:txBody>
      </p:sp>
      <p:grpSp>
        <p:nvGrpSpPr>
          <p:cNvPr id="5" name="组合 4"/>
          <p:cNvGrpSpPr/>
          <p:nvPr/>
        </p:nvGrpSpPr>
        <p:grpSpPr>
          <a:xfrm>
            <a:off x="210185" y="1961515"/>
            <a:ext cx="6864350" cy="3249998"/>
            <a:chOff x="2289" y="2211"/>
            <a:chExt cx="12859" cy="6088"/>
          </a:xfrm>
        </p:grpSpPr>
        <p:graphicFrame>
          <p:nvGraphicFramePr>
            <p:cNvPr id="4" name="Chart 3"/>
            <p:cNvGraphicFramePr/>
            <p:nvPr/>
          </p:nvGraphicFramePr>
          <p:xfrm>
            <a:off x="3513" y="2211"/>
            <a:ext cx="11635" cy="5504"/>
          </p:xfrm>
          <a:graphic>
            <a:graphicData uri="http://schemas.openxmlformats.org/drawingml/2006/chart">
              <c:chart xmlns:c="http://schemas.openxmlformats.org/drawingml/2006/chart" xmlns:r="http://schemas.openxmlformats.org/officeDocument/2006/relationships" r:id="rId1"/>
            </a:graphicData>
          </a:graphic>
        </p:graphicFrame>
        <p:sp>
          <p:nvSpPr>
            <p:cNvPr id="8" name="TextBox 7"/>
            <p:cNvSpPr txBox="1"/>
            <p:nvPr/>
          </p:nvSpPr>
          <p:spPr>
            <a:xfrm>
              <a:off x="2289" y="4093"/>
              <a:ext cx="2084" cy="1093"/>
            </a:xfrm>
            <a:prstGeom prst="rect">
              <a:avLst/>
            </a:prstGeom>
            <a:noFill/>
          </p:spPr>
          <p:txBody>
            <a:bodyPr vert="horz" wrap="square" rtlCol="0">
              <a:spAutoFit/>
            </a:bodyPr>
            <a:lstStyle/>
            <a:p>
              <a:pPr algn="ctr"/>
              <a:r>
                <a:rPr lang="en-US" sz="1600">
                  <a:latin typeface="+mn-lt"/>
                  <a:cs typeface="+mn-lt"/>
                </a:rPr>
                <a:t>Price ($) </a:t>
              </a:r>
              <a:endParaRPr lang="en-US" sz="1600">
                <a:latin typeface="+mn-lt"/>
                <a:cs typeface="+mn-lt"/>
              </a:endParaRPr>
            </a:p>
            <a:p>
              <a:pPr algn="ctr"/>
              <a:r>
                <a:rPr lang="en-US" sz="1600">
                  <a:latin typeface="+mn-lt"/>
                  <a:cs typeface="+mn-lt"/>
                </a:rPr>
                <a:t>in 1000’s</a:t>
              </a:r>
              <a:endParaRPr lang="en-US" sz="1600">
                <a:latin typeface="+mn-lt"/>
                <a:cs typeface="+mn-lt"/>
              </a:endParaRPr>
            </a:p>
          </p:txBody>
        </p:sp>
        <p:sp>
          <p:nvSpPr>
            <p:cNvPr id="9" name="TextBox 8"/>
            <p:cNvSpPr txBox="1"/>
            <p:nvPr/>
          </p:nvSpPr>
          <p:spPr>
            <a:xfrm>
              <a:off x="8518" y="7667"/>
              <a:ext cx="2732" cy="632"/>
            </a:xfrm>
            <a:prstGeom prst="rect">
              <a:avLst/>
            </a:prstGeom>
            <a:noFill/>
          </p:spPr>
          <p:txBody>
            <a:bodyPr vert="horz" wrap="square" rtlCol="0">
              <a:spAutoFit/>
            </a:bodyPr>
            <a:lstStyle/>
            <a:p>
              <a:pPr algn="ctr"/>
              <a:r>
                <a:rPr lang="en-US" sz="1600">
                  <a:latin typeface="+mn-lt"/>
                  <a:cs typeface="+mn-lt"/>
                </a:rPr>
                <a:t>Size in feet2 </a:t>
              </a:r>
              <a:endParaRPr lang="en-US" sz="1600">
                <a:latin typeface="+mn-lt"/>
                <a:cs typeface="+mn-lt"/>
              </a:endParaRPr>
            </a:p>
          </p:txBody>
        </p:sp>
      </p:grpSp>
      <p:sp>
        <p:nvSpPr>
          <p:cNvPr id="10" name="Content Placeholder 2"/>
          <p:cNvSpPr txBox="1"/>
          <p:nvPr/>
        </p:nvSpPr>
        <p:spPr>
          <a:xfrm>
            <a:off x="7654925" y="3282950"/>
            <a:ext cx="2702560" cy="146431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2000" b="1"/>
              <a:t>Regression</a:t>
            </a:r>
            <a:r>
              <a:rPr lang="en-US" sz="2000"/>
              <a:t>: </a:t>
            </a:r>
            <a:endParaRPr lang="en-US" sz="2000"/>
          </a:p>
          <a:p>
            <a:pPr>
              <a:buFont typeface="Arial" panose="020B0604020202020204" pitchFamily="34" charset="0"/>
              <a:buNone/>
            </a:pPr>
            <a:r>
              <a:rPr lang="en-US" sz="2000"/>
              <a:t>- Predict continuous valued output (price)</a:t>
            </a:r>
            <a:endParaRPr lang="en-US" sz="2000"/>
          </a:p>
        </p:txBody>
      </p:sp>
      <p:sp>
        <p:nvSpPr>
          <p:cNvPr id="11" name="Content Placeholder 2"/>
          <p:cNvSpPr txBox="1"/>
          <p:nvPr/>
        </p:nvSpPr>
        <p:spPr>
          <a:xfrm>
            <a:off x="7654925" y="1987550"/>
            <a:ext cx="2874645" cy="914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2000" b="1"/>
              <a:t>Supervised Learning</a:t>
            </a:r>
            <a:endParaRPr lang="en-US" sz="2000" b="1"/>
          </a:p>
          <a:p>
            <a:pPr>
              <a:buFont typeface="Arial" panose="020B0604020202020204" pitchFamily="34" charset="0"/>
              <a:buNone/>
            </a:pPr>
            <a:r>
              <a:rPr lang="en-US" sz="2000"/>
              <a:t>- “right answers” given</a:t>
            </a:r>
            <a:endParaRPr lang="en-US" sz="2000"/>
          </a:p>
        </p:txBody>
      </p:sp>
      <p:sp>
        <p:nvSpPr>
          <p:cNvPr id="2" name="标题 1"/>
          <p:cNvSpPr>
            <a:spLocks noGrp="1"/>
          </p:cNvSpPr>
          <p:nvPr>
            <p:ph type="title"/>
          </p:nvPr>
        </p:nvSpPr>
        <p:spPr/>
        <p:txBody>
          <a:bodyPr/>
          <a:lstStyle/>
          <a:p>
            <a:r>
              <a:rPr lang="zh-CN" altLang="en-US" dirty="0"/>
              <a:t>常见的学习问题</a:t>
            </a:r>
            <a:endParaRPr kumimoji="1"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常见的学习问题</a:t>
            </a:r>
            <a:endParaRPr kumimoji="1" lang="zh-CN" altLang="en-US" dirty="0"/>
          </a:p>
        </p:txBody>
      </p:sp>
      <p:sp>
        <p:nvSpPr>
          <p:cNvPr id="12" name="内容占位符 11"/>
          <p:cNvSpPr/>
          <p:nvPr>
            <p:ph idx="1"/>
          </p:nvPr>
        </p:nvSpPr>
        <p:spPr/>
        <p:txBody>
          <a:bodyPr/>
          <a:p>
            <a:r>
              <a:rPr lang="en-US">
                <a:sym typeface="+mn-ea"/>
              </a:rPr>
              <a:t>Breast cancer (malignant, benign)</a:t>
            </a:r>
            <a:endParaRPr lang="zh-CN" altLang="en-US"/>
          </a:p>
          <a:p>
            <a:endParaRPr lang="en-US" altLang="zh-CN"/>
          </a:p>
        </p:txBody>
      </p:sp>
      <p:pic>
        <p:nvPicPr>
          <p:cNvPr id="13" name="内容占位符 7"/>
          <p:cNvPicPr>
            <a:picLocks noChangeAspect="1"/>
          </p:cNvPicPr>
          <p:nvPr/>
        </p:nvPicPr>
        <p:blipFill>
          <a:blip r:embed="rId1"/>
          <a:stretch>
            <a:fillRect/>
          </a:stretch>
        </p:blipFill>
        <p:spPr>
          <a:xfrm>
            <a:off x="525145" y="1693545"/>
            <a:ext cx="11142980" cy="452437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p:nvPr/>
        </p:nvSpPr>
        <p:spPr>
          <a:xfrm>
            <a:off x="7308850" y="2566670"/>
            <a:ext cx="4596130"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Char char="-"/>
            </a:pPr>
            <a:r>
              <a:rPr lang="en-US" sz="2400" dirty="0"/>
              <a:t>Clump Thickness</a:t>
            </a:r>
            <a:endParaRPr lang="en-US" sz="2400" dirty="0"/>
          </a:p>
          <a:p>
            <a:pPr>
              <a:buFontTx/>
              <a:buChar char="-"/>
            </a:pPr>
            <a:r>
              <a:rPr lang="en-US" sz="2400" dirty="0"/>
              <a:t>Uniformity of Cell Size</a:t>
            </a:r>
            <a:endParaRPr lang="en-US" sz="2400" dirty="0"/>
          </a:p>
          <a:p>
            <a:pPr>
              <a:buFontTx/>
              <a:buChar char="-"/>
            </a:pPr>
            <a:r>
              <a:rPr lang="en-US" sz="2400" dirty="0"/>
              <a:t>Uniformity of Cell Shape</a:t>
            </a:r>
            <a:endParaRPr lang="en-US" sz="2400" dirty="0"/>
          </a:p>
          <a:p>
            <a:pPr marL="0" indent="0">
              <a:buNone/>
            </a:pPr>
            <a:r>
              <a:rPr lang="en-US" sz="2400" dirty="0"/>
              <a:t>…</a:t>
            </a:r>
            <a:endParaRPr lang="en-US" sz="2400" dirty="0"/>
          </a:p>
        </p:txBody>
      </p:sp>
      <p:sp>
        <p:nvSpPr>
          <p:cNvPr id="8" name="标题 7"/>
          <p:cNvSpPr>
            <a:spLocks noGrp="1"/>
          </p:cNvSpPr>
          <p:nvPr>
            <p:ph type="title"/>
          </p:nvPr>
        </p:nvSpPr>
        <p:spPr/>
        <p:txBody>
          <a:bodyPr/>
          <a:lstStyle/>
          <a:p>
            <a:r>
              <a:rPr lang="zh-CN" altLang="en-US" dirty="0"/>
              <a:t>常见的学习问题</a:t>
            </a:r>
            <a:endParaRPr kumimoji="1" lang="zh-CN" altLang="en-US" dirty="0"/>
          </a:p>
        </p:txBody>
      </p:sp>
      <p:sp>
        <p:nvSpPr>
          <p:cNvPr id="12" name="内容占位符 11"/>
          <p:cNvSpPr/>
          <p:nvPr>
            <p:ph idx="1"/>
          </p:nvPr>
        </p:nvSpPr>
        <p:spPr/>
        <p:txBody>
          <a:bodyPr/>
          <a:p>
            <a:r>
              <a:rPr lang="en-US">
                <a:sym typeface="+mn-ea"/>
              </a:rPr>
              <a:t>Breast cancer (malignant, benign)</a:t>
            </a:r>
            <a:endParaRPr lang="zh-CN" altLang="en-US"/>
          </a:p>
          <a:p>
            <a:endParaRPr lang="en-US" altLang="zh-CN"/>
          </a:p>
        </p:txBody>
      </p:sp>
      <p:grpSp>
        <p:nvGrpSpPr>
          <p:cNvPr id="14" name="组合 13"/>
          <p:cNvGrpSpPr/>
          <p:nvPr/>
        </p:nvGrpSpPr>
        <p:grpSpPr>
          <a:xfrm>
            <a:off x="1174115" y="1758315"/>
            <a:ext cx="5793105" cy="4237090"/>
            <a:chOff x="800" y="2360"/>
            <a:chExt cx="8908" cy="6515"/>
          </a:xfrm>
        </p:grpSpPr>
        <p:cxnSp>
          <p:nvCxnSpPr>
            <p:cNvPr id="2" name="Straight Arrow Connector 1"/>
            <p:cNvCxnSpPr/>
            <p:nvPr/>
          </p:nvCxnSpPr>
          <p:spPr>
            <a:xfrm flipV="1">
              <a:off x="2363" y="2360"/>
              <a:ext cx="0" cy="572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2018" y="7763"/>
              <a:ext cx="755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413" y="8262"/>
              <a:ext cx="3088" cy="613"/>
            </a:xfrm>
            <a:prstGeom prst="rect">
              <a:avLst/>
            </a:prstGeom>
            <a:noFill/>
          </p:spPr>
          <p:txBody>
            <a:bodyPr wrap="square" rtlCol="0">
              <a:spAutoFit/>
            </a:bodyPr>
            <a:lstStyle/>
            <a:p>
              <a:r>
                <a:rPr lang="en-US" sz="2000" dirty="0"/>
                <a:t>Tumor Size</a:t>
              </a:r>
              <a:endParaRPr lang="en-US" sz="2000" baseline="-25000" dirty="0"/>
            </a:p>
          </p:txBody>
        </p:sp>
        <p:sp>
          <p:nvSpPr>
            <p:cNvPr id="5" name="TextBox 4"/>
            <p:cNvSpPr txBox="1"/>
            <p:nvPr/>
          </p:nvSpPr>
          <p:spPr>
            <a:xfrm>
              <a:off x="800" y="4842"/>
              <a:ext cx="1332" cy="613"/>
            </a:xfrm>
            <a:prstGeom prst="rect">
              <a:avLst/>
            </a:prstGeom>
            <a:noFill/>
          </p:spPr>
          <p:txBody>
            <a:bodyPr wrap="square" rtlCol="0">
              <a:spAutoFit/>
            </a:bodyPr>
            <a:lstStyle/>
            <a:p>
              <a:r>
                <a:rPr lang="en-US" sz="2000" dirty="0"/>
                <a:t>Age</a:t>
              </a:r>
              <a:endParaRPr lang="en-US" sz="2000" baseline="-25000" dirty="0"/>
            </a:p>
          </p:txBody>
        </p:sp>
        <p:pic>
          <p:nvPicPr>
            <p:cNvPr id="13" name="内容占位符 10"/>
            <p:cNvPicPr>
              <a:picLocks noChangeAspect="1"/>
            </p:cNvPicPr>
            <p:nvPr/>
          </p:nvPicPr>
          <p:blipFill>
            <a:blip r:embed="rId1"/>
            <a:srcRect l="10241" r="49392" b="24477"/>
            <a:stretch>
              <a:fillRect/>
            </a:stretch>
          </p:blipFill>
          <p:spPr>
            <a:xfrm>
              <a:off x="2471" y="2586"/>
              <a:ext cx="7237" cy="4767"/>
            </a:xfrm>
            <a:prstGeom prst="rect">
              <a:avLst/>
            </a:prstGeom>
          </p:spPr>
        </p:pic>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常见的学习问题</a:t>
            </a:r>
            <a:endParaRPr lang="zh-CN" altLang="en-US" dirty="0"/>
          </a:p>
        </p:txBody>
      </p:sp>
      <p:sp>
        <p:nvSpPr>
          <p:cNvPr id="3" name="内容占位符 2"/>
          <p:cNvSpPr>
            <a:spLocks noGrp="1"/>
          </p:cNvSpPr>
          <p:nvPr>
            <p:ph idx="1"/>
          </p:nvPr>
        </p:nvSpPr>
        <p:spPr/>
        <p:txBody>
          <a:bodyPr/>
          <a:lstStyle/>
          <a:p>
            <a:r>
              <a:rPr lang="zh-CN" altLang="en-US" dirty="0" smtClean="0"/>
              <a:t>练习</a:t>
            </a:r>
            <a:r>
              <a:rPr lang="en-US" altLang="zh-CN" dirty="0" smtClean="0"/>
              <a:t>2</a:t>
            </a:r>
            <a:endParaRPr lang="en-US" altLang="zh-CN" dirty="0" smtClean="0"/>
          </a:p>
          <a:p>
            <a:pPr lvl="1"/>
            <a:r>
              <a:rPr lang="zh-CN" altLang="en-US" dirty="0" smtClean="0"/>
              <a:t>数字识别是</a:t>
            </a:r>
            <a:r>
              <a:rPr lang="en-US" altLang="zh-CN" dirty="0" smtClean="0"/>
              <a:t>_______</a:t>
            </a:r>
            <a:r>
              <a:rPr lang="zh-CN" altLang="en-US" dirty="0" smtClean="0"/>
              <a:t>问题？</a:t>
            </a:r>
            <a:endParaRPr lang="en-US" altLang="zh-CN" dirty="0" smtClean="0"/>
          </a:p>
          <a:p>
            <a:pPr marL="914400" lvl="2" indent="0">
              <a:buNone/>
            </a:pPr>
            <a:r>
              <a:rPr lang="en-US" altLang="zh-CN" dirty="0" smtClean="0"/>
              <a:t>A. </a:t>
            </a:r>
            <a:r>
              <a:rPr lang="zh-CN" altLang="en-US" dirty="0" smtClean="0"/>
              <a:t>二分类   </a:t>
            </a:r>
            <a:r>
              <a:rPr lang="en-US" altLang="zh-CN" dirty="0" smtClean="0"/>
              <a:t>B. </a:t>
            </a:r>
            <a:r>
              <a:rPr lang="zh-CN" altLang="en-US" dirty="0"/>
              <a:t>多</a:t>
            </a:r>
            <a:r>
              <a:rPr lang="zh-CN" altLang="en-US" dirty="0" smtClean="0"/>
              <a:t>分类   </a:t>
            </a:r>
            <a:r>
              <a:rPr lang="en-US" altLang="zh-CN" dirty="0" smtClean="0"/>
              <a:t>C. </a:t>
            </a:r>
            <a:r>
              <a:rPr lang="zh-CN" altLang="en-US" dirty="0" smtClean="0"/>
              <a:t>回归   </a:t>
            </a:r>
            <a:r>
              <a:rPr lang="en-US" altLang="zh-CN" dirty="0" smtClean="0"/>
              <a:t>D. </a:t>
            </a:r>
            <a:r>
              <a:rPr lang="zh-CN" altLang="en-US" dirty="0" smtClean="0"/>
              <a:t>排序</a:t>
            </a:r>
            <a:endParaRPr lang="en-US" altLang="zh-CN" dirty="0" smtClean="0"/>
          </a:p>
          <a:p>
            <a:pPr marL="914400" lvl="2" indent="0">
              <a:buNone/>
            </a:pPr>
            <a:endParaRPr lang="en-US" altLang="zh-CN" dirty="0" smtClean="0"/>
          </a:p>
          <a:p>
            <a:pPr lvl="1"/>
            <a:endParaRPr lang="zh-CN" altLang="en-US" dirty="0"/>
          </a:p>
        </p:txBody>
      </p:sp>
      <p:pic>
        <p:nvPicPr>
          <p:cNvPr id="4" name="Picture 2" descr="E:\教学\人工智能\参考资料\LeNet的效果展示.gif"/>
          <p:cNvPicPr>
            <a:picLocks noChangeAspect="1" noChangeArrowheads="1" noCrop="1"/>
          </p:cNvPicPr>
          <p:nvPr/>
        </p:nvPicPr>
        <p:blipFill>
          <a:blip r:embed="rId1"/>
          <a:srcRect/>
          <a:stretch>
            <a:fillRect/>
          </a:stretch>
        </p:blipFill>
        <p:spPr bwMode="auto">
          <a:xfrm>
            <a:off x="2925445" y="2857500"/>
            <a:ext cx="6341110" cy="335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常见的学习问题</a:t>
            </a:r>
            <a:endParaRPr lang="zh-CN" altLang="en-US" dirty="0"/>
          </a:p>
        </p:txBody>
      </p:sp>
      <p:sp>
        <p:nvSpPr>
          <p:cNvPr id="3" name="内容占位符 2"/>
          <p:cNvSpPr>
            <a:spLocks noGrp="1"/>
          </p:cNvSpPr>
          <p:nvPr>
            <p:ph idx="1"/>
          </p:nvPr>
        </p:nvSpPr>
        <p:spPr/>
        <p:txBody>
          <a:bodyPr/>
          <a:lstStyle/>
          <a:p>
            <a:r>
              <a:rPr lang="zh-CN" altLang="en-US" dirty="0" smtClean="0"/>
              <a:t>练习</a:t>
            </a:r>
            <a:r>
              <a:rPr lang="en-US" altLang="zh-CN" dirty="0" smtClean="0"/>
              <a:t>3</a:t>
            </a:r>
            <a:endParaRPr lang="en-US" altLang="zh-CN" dirty="0" smtClean="0"/>
          </a:p>
          <a:p>
            <a:pPr lvl="1"/>
            <a:r>
              <a:rPr lang="zh-CN" altLang="en-US" dirty="0" smtClean="0"/>
              <a:t>网络搜索是</a:t>
            </a:r>
            <a:r>
              <a:rPr lang="en-US" altLang="zh-CN" dirty="0" smtClean="0"/>
              <a:t>_______</a:t>
            </a:r>
            <a:r>
              <a:rPr lang="zh-CN" altLang="en-US" dirty="0" smtClean="0"/>
              <a:t>问题？</a:t>
            </a:r>
            <a:endParaRPr lang="en-US" altLang="zh-CN" dirty="0" smtClean="0"/>
          </a:p>
          <a:p>
            <a:pPr marL="914400" lvl="2" indent="0">
              <a:buNone/>
            </a:pPr>
            <a:r>
              <a:rPr lang="en-US" altLang="zh-CN" dirty="0" smtClean="0"/>
              <a:t>A. </a:t>
            </a:r>
            <a:r>
              <a:rPr lang="zh-CN" altLang="en-US" dirty="0" smtClean="0"/>
              <a:t>二分类   </a:t>
            </a:r>
            <a:r>
              <a:rPr lang="en-US" altLang="zh-CN" dirty="0" smtClean="0"/>
              <a:t>B. </a:t>
            </a:r>
            <a:r>
              <a:rPr lang="zh-CN" altLang="en-US" dirty="0"/>
              <a:t>多</a:t>
            </a:r>
            <a:r>
              <a:rPr lang="zh-CN" altLang="en-US" dirty="0" smtClean="0"/>
              <a:t>分类   </a:t>
            </a:r>
            <a:r>
              <a:rPr lang="en-US" altLang="zh-CN" dirty="0" smtClean="0"/>
              <a:t>C. </a:t>
            </a:r>
            <a:r>
              <a:rPr lang="zh-CN" altLang="en-US" dirty="0" smtClean="0"/>
              <a:t>回归   </a:t>
            </a:r>
            <a:r>
              <a:rPr lang="en-US" altLang="zh-CN" dirty="0" smtClean="0"/>
              <a:t>D. </a:t>
            </a:r>
            <a:r>
              <a:rPr lang="zh-CN" altLang="en-US" dirty="0" smtClean="0"/>
              <a:t>排序</a:t>
            </a:r>
            <a:endParaRPr lang="en-US" altLang="zh-CN" dirty="0" smtClean="0"/>
          </a:p>
          <a:p>
            <a:pPr marL="914400" lvl="2" indent="0">
              <a:buNone/>
            </a:pPr>
            <a:endParaRPr lang="en-US" altLang="zh-CN" dirty="0" smtClean="0"/>
          </a:p>
          <a:p>
            <a:pPr lvl="1"/>
            <a:endParaRPr lang="zh-CN" altLang="en-US" dirty="0"/>
          </a:p>
        </p:txBody>
      </p:sp>
      <p:pic>
        <p:nvPicPr>
          <p:cNvPr id="1433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23876"/>
          <a:stretch>
            <a:fillRect/>
          </a:stretch>
        </p:blipFill>
        <p:spPr bwMode="auto">
          <a:xfrm>
            <a:off x="1143000" y="2745105"/>
            <a:ext cx="9906000" cy="3570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常见的学习</a:t>
            </a:r>
            <a:r>
              <a:rPr lang="zh-CN" altLang="en-US" dirty="0" smtClean="0"/>
              <a:t>问题</a:t>
            </a:r>
            <a:endParaRPr kumimoji="1" lang="zh-CN" altLang="en-US" dirty="0"/>
          </a:p>
        </p:txBody>
      </p:sp>
      <p:sp>
        <p:nvSpPr>
          <p:cNvPr id="3" name="内容占位符 2"/>
          <p:cNvSpPr>
            <a:spLocks noGrp="1"/>
          </p:cNvSpPr>
          <p:nvPr>
            <p:ph idx="1"/>
          </p:nvPr>
        </p:nvSpPr>
        <p:spPr/>
        <p:txBody>
          <a:bodyPr/>
          <a:lstStyle/>
          <a:p>
            <a:r>
              <a:rPr kumimoji="1" lang="zh-CN" altLang="en-US" dirty="0" smtClean="0"/>
              <a:t>思考题：</a:t>
            </a:r>
            <a:r>
              <a:rPr kumimoji="1" lang="zh-CN" altLang="en-US" dirty="0"/>
              <a:t>图像生成与</a:t>
            </a:r>
            <a:r>
              <a:rPr kumimoji="1" lang="zh-CN" altLang="en-US" dirty="0" smtClean="0"/>
              <a:t>翻译是</a:t>
            </a:r>
            <a:r>
              <a:rPr lang="en-US" altLang="zh-CN" dirty="0"/>
              <a:t>_______</a:t>
            </a:r>
            <a:r>
              <a:rPr lang="zh-CN" altLang="en-US" dirty="0"/>
              <a:t>问题？</a:t>
            </a:r>
            <a:endParaRPr lang="en-US" altLang="zh-CN" dirty="0"/>
          </a:p>
          <a:p>
            <a:pPr lvl="1"/>
            <a:r>
              <a:rPr lang="en-US" altLang="zh-CN" dirty="0" smtClean="0"/>
              <a:t>A. </a:t>
            </a:r>
            <a:r>
              <a:rPr lang="zh-CN" altLang="en-US" dirty="0" smtClean="0"/>
              <a:t>二分类   </a:t>
            </a:r>
            <a:r>
              <a:rPr lang="en-US" altLang="zh-CN" dirty="0" smtClean="0"/>
              <a:t>B. </a:t>
            </a:r>
            <a:r>
              <a:rPr lang="zh-CN" altLang="en-US" dirty="0" smtClean="0"/>
              <a:t>多分类   </a:t>
            </a:r>
            <a:r>
              <a:rPr lang="en-US" altLang="zh-CN" dirty="0" smtClean="0"/>
              <a:t>C. </a:t>
            </a:r>
            <a:r>
              <a:rPr lang="zh-CN" altLang="en-US" dirty="0" smtClean="0"/>
              <a:t>回归   </a:t>
            </a:r>
            <a:r>
              <a:rPr lang="en-US" altLang="zh-CN" dirty="0" smtClean="0"/>
              <a:t>D. </a:t>
            </a:r>
            <a:r>
              <a:rPr lang="zh-CN" altLang="en-US" dirty="0" smtClean="0"/>
              <a:t>排序</a:t>
            </a:r>
            <a:endParaRPr lang="en-US" altLang="zh-CN" dirty="0" smtClean="0"/>
          </a:p>
          <a:p>
            <a:endParaRPr kumimoji="1" lang="en-US" altLang="zh-CN" dirty="0" smtClean="0"/>
          </a:p>
        </p:txBody>
      </p:sp>
      <p:grpSp>
        <p:nvGrpSpPr>
          <p:cNvPr id="9" name="组合 8"/>
          <p:cNvGrpSpPr/>
          <p:nvPr/>
        </p:nvGrpSpPr>
        <p:grpSpPr>
          <a:xfrm>
            <a:off x="975360" y="2423160"/>
            <a:ext cx="10241280" cy="3869690"/>
            <a:chOff x="172" y="4162"/>
            <a:chExt cx="14258" cy="5388"/>
          </a:xfrm>
        </p:grpSpPr>
        <p:pic>
          <p:nvPicPr>
            <p:cNvPr id="5" name="图片 4" descr="2_generate_512"/>
            <p:cNvPicPr>
              <a:picLocks noChangeAspect="1"/>
            </p:cNvPicPr>
            <p:nvPr/>
          </p:nvPicPr>
          <p:blipFill>
            <a:blip r:embed="rId1"/>
            <a:stretch>
              <a:fillRect/>
            </a:stretch>
          </p:blipFill>
          <p:spPr>
            <a:xfrm>
              <a:off x="7312" y="4162"/>
              <a:ext cx="7118" cy="5360"/>
            </a:xfrm>
            <a:prstGeom prst="rect">
              <a:avLst/>
            </a:prstGeom>
          </p:spPr>
        </p:pic>
        <p:pic>
          <p:nvPicPr>
            <p:cNvPr id="6" name="图片 5" descr="2"/>
            <p:cNvPicPr>
              <a:picLocks noChangeAspect="1"/>
            </p:cNvPicPr>
            <p:nvPr/>
          </p:nvPicPr>
          <p:blipFill>
            <a:blip r:embed="rId2"/>
            <a:stretch>
              <a:fillRect/>
            </a:stretch>
          </p:blipFill>
          <p:spPr>
            <a:xfrm>
              <a:off x="172" y="4162"/>
              <a:ext cx="7140" cy="5388"/>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847850" y="1524000"/>
            <a:ext cx="8229600" cy="91440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endParaRPr lang="en-US" sz="2400" dirty="0">
              <a:solidFill>
                <a:prstClr val="black"/>
              </a:solidFill>
            </a:endParaRPr>
          </a:p>
        </p:txBody>
      </p:sp>
      <p:sp>
        <p:nvSpPr>
          <p:cNvPr id="7" name="标题 6"/>
          <p:cNvSpPr>
            <a:spLocks noGrp="1"/>
          </p:cNvSpPr>
          <p:nvPr>
            <p:ph type="title"/>
          </p:nvPr>
        </p:nvSpPr>
        <p:spPr/>
        <p:txBody>
          <a:bodyPr/>
          <a:lstStyle/>
          <a:p>
            <a:r>
              <a:rPr kumimoji="1" lang="zh-CN" altLang="en-US" dirty="0" smtClean="0"/>
              <a:t>学习方法</a:t>
            </a:r>
            <a:endParaRPr kumimoji="1" lang="zh-CN" altLang="en-US" dirty="0"/>
          </a:p>
        </p:txBody>
      </p:sp>
      <p:sp>
        <p:nvSpPr>
          <p:cNvPr id="10" name="内容占位符 9"/>
          <p:cNvSpPr>
            <a:spLocks noGrp="1"/>
          </p:cNvSpPr>
          <p:nvPr>
            <p:ph idx="1"/>
          </p:nvPr>
        </p:nvSpPr>
        <p:spPr/>
        <p:txBody>
          <a:bodyPr/>
          <a:lstStyle/>
          <a:p>
            <a:r>
              <a:rPr lang="en-US" altLang="zh-CN" b="1" i="1" dirty="0"/>
              <a:t>Q </a:t>
            </a:r>
            <a:r>
              <a:rPr lang="en-US" altLang="zh-CN" b="1" dirty="0"/>
              <a:t>: </a:t>
            </a:r>
            <a:r>
              <a:rPr lang="en-US" altLang="zh-CN" dirty="0"/>
              <a:t>Of the following examples, which would you address using an unsupervised learning algorithm?  (Check all that apply.) </a:t>
            </a:r>
            <a:endParaRPr lang="en-US" altLang="zh-CN" dirty="0"/>
          </a:p>
        </p:txBody>
      </p:sp>
      <p:grpSp>
        <p:nvGrpSpPr>
          <p:cNvPr id="8" name="组合 7"/>
          <p:cNvGrpSpPr/>
          <p:nvPr/>
        </p:nvGrpSpPr>
        <p:grpSpPr>
          <a:xfrm>
            <a:off x="817245" y="2308225"/>
            <a:ext cx="10805160" cy="3494023"/>
            <a:chOff x="1973" y="3873"/>
            <a:chExt cx="16377" cy="5295"/>
          </a:xfrm>
        </p:grpSpPr>
        <p:sp>
          <p:nvSpPr>
            <p:cNvPr id="3" name="Rectangle 2"/>
            <p:cNvSpPr/>
            <p:nvPr/>
          </p:nvSpPr>
          <p:spPr>
            <a:xfrm>
              <a:off x="2570" y="6433"/>
              <a:ext cx="15780" cy="1258"/>
            </a:xfrm>
            <a:prstGeom prst="rect">
              <a:avLst/>
            </a:prstGeom>
          </p:spPr>
          <p:txBody>
            <a:bodyPr wrap="square">
              <a:spAutoFit/>
            </a:bodyPr>
            <a:lstStyle/>
            <a:p>
              <a:pPr>
                <a:buFont typeface="Arial" panose="020B0604020202020204" pitchFamily="34" charset="0"/>
                <a:buNone/>
              </a:pPr>
              <a:r>
                <a:rPr lang="en-US" sz="2400" dirty="0">
                  <a:solidFill>
                    <a:prstClr val="black"/>
                  </a:solidFill>
                  <a:latin typeface="+mn-lt"/>
                  <a:ea typeface="思源宋体" panose="02020400000000000000" charset="-122"/>
                  <a:cs typeface="+mn-lt"/>
                </a:rPr>
                <a:t>Given a database of customer data, automatically discover market segments and group customers into different market segments. </a:t>
              </a:r>
              <a:endParaRPr lang="en-US" sz="2400" dirty="0">
                <a:solidFill>
                  <a:prstClr val="black"/>
                </a:solidFill>
                <a:latin typeface="+mn-lt"/>
                <a:ea typeface="思源宋体" panose="02020400000000000000" charset="-122"/>
                <a:cs typeface="+mn-lt"/>
              </a:endParaRPr>
            </a:p>
          </p:txBody>
        </p:sp>
        <p:sp>
          <p:nvSpPr>
            <p:cNvPr id="4" name="Rectangle 3"/>
            <p:cNvSpPr/>
            <p:nvPr/>
          </p:nvSpPr>
          <p:spPr>
            <a:xfrm>
              <a:off x="2570" y="3873"/>
              <a:ext cx="14240" cy="698"/>
            </a:xfrm>
            <a:prstGeom prst="rect">
              <a:avLst/>
            </a:prstGeom>
          </p:spPr>
          <p:txBody>
            <a:bodyPr wrap="square">
              <a:spAutoFit/>
            </a:bodyPr>
            <a:lstStyle/>
            <a:p>
              <a:r>
                <a:rPr lang="en-US" sz="2400" dirty="0">
                  <a:solidFill>
                    <a:prstClr val="black"/>
                  </a:solidFill>
                  <a:latin typeface="+mn-lt"/>
                  <a:ea typeface="思源宋体" panose="02020400000000000000" charset="-122"/>
                  <a:cs typeface="+mn-lt"/>
                </a:rPr>
                <a:t>Given email labeled as spam/not spam, learn a spam filter.</a:t>
              </a:r>
              <a:endParaRPr lang="en-US" sz="2400" dirty="0">
                <a:solidFill>
                  <a:prstClr val="black"/>
                </a:solidFill>
                <a:latin typeface="+mn-lt"/>
                <a:ea typeface="思源宋体" panose="02020400000000000000" charset="-122"/>
                <a:cs typeface="+mn-lt"/>
              </a:endParaRPr>
            </a:p>
          </p:txBody>
        </p:sp>
        <p:sp>
          <p:nvSpPr>
            <p:cNvPr id="5" name="Rectangle 4"/>
            <p:cNvSpPr/>
            <p:nvPr/>
          </p:nvSpPr>
          <p:spPr>
            <a:xfrm>
              <a:off x="2570" y="4953"/>
              <a:ext cx="14560" cy="1258"/>
            </a:xfrm>
            <a:prstGeom prst="rect">
              <a:avLst/>
            </a:prstGeom>
          </p:spPr>
          <p:txBody>
            <a:bodyPr wrap="square">
              <a:spAutoFit/>
            </a:bodyPr>
            <a:lstStyle/>
            <a:p>
              <a:pPr>
                <a:buFont typeface="Arial" panose="020B0604020202020204" pitchFamily="34" charset="0"/>
                <a:buNone/>
              </a:pPr>
              <a:r>
                <a:rPr lang="en-US" sz="2400" dirty="0">
                  <a:solidFill>
                    <a:prstClr val="black"/>
                  </a:solidFill>
                  <a:latin typeface="+mn-lt"/>
                  <a:ea typeface="思源宋体" panose="02020400000000000000" charset="-122"/>
                  <a:cs typeface="+mn-lt"/>
                </a:rPr>
                <a:t>Given a set of news articles found on the web, group them into set of articles about the same story. </a:t>
              </a:r>
              <a:endParaRPr lang="en-US" sz="2400" dirty="0">
                <a:solidFill>
                  <a:prstClr val="black"/>
                </a:solidFill>
                <a:latin typeface="+mn-lt"/>
                <a:ea typeface="思源宋体" panose="02020400000000000000" charset="-122"/>
                <a:cs typeface="+mn-lt"/>
              </a:endParaRPr>
            </a:p>
          </p:txBody>
        </p:sp>
        <p:sp>
          <p:nvSpPr>
            <p:cNvPr id="6" name="Rectangle 5"/>
            <p:cNvSpPr/>
            <p:nvPr/>
          </p:nvSpPr>
          <p:spPr>
            <a:xfrm>
              <a:off x="2570" y="7910"/>
              <a:ext cx="15040" cy="1258"/>
            </a:xfrm>
            <a:prstGeom prst="rect">
              <a:avLst/>
            </a:prstGeom>
          </p:spPr>
          <p:txBody>
            <a:bodyPr wrap="square">
              <a:spAutoFit/>
            </a:bodyPr>
            <a:lstStyle/>
            <a:p>
              <a:pPr>
                <a:buFont typeface="Arial" panose="020B0604020202020204" pitchFamily="34" charset="0"/>
                <a:buNone/>
              </a:pPr>
              <a:r>
                <a:rPr lang="en-US" sz="2400" dirty="0">
                  <a:solidFill>
                    <a:prstClr val="black"/>
                  </a:solidFill>
                  <a:latin typeface="+mn-lt"/>
                  <a:ea typeface="思源宋体" panose="02020400000000000000" charset="-122"/>
                  <a:cs typeface="+mn-lt"/>
                </a:rPr>
                <a:t>Given a dataset of patients diagnosed as either having diabetes or not, learn to classify new patients as having diabetes or not. </a:t>
              </a:r>
              <a:endParaRPr lang="en-US" sz="2400" dirty="0">
                <a:solidFill>
                  <a:prstClr val="black"/>
                </a:solidFill>
                <a:latin typeface="+mn-lt"/>
                <a:ea typeface="思源宋体" panose="02020400000000000000" charset="-122"/>
                <a:cs typeface="+mn-lt"/>
              </a:endParaRPr>
            </a:p>
          </p:txBody>
        </p:sp>
        <p:sp>
          <p:nvSpPr>
            <p:cNvPr id="11" name="椭圆 10"/>
            <p:cNvSpPr/>
            <p:nvPr/>
          </p:nvSpPr>
          <p:spPr>
            <a:xfrm>
              <a:off x="1973" y="3936"/>
              <a:ext cx="524" cy="524"/>
            </a:xfrm>
            <a:prstGeom prst="ellipse">
              <a:avLst/>
            </a:prstGeom>
            <a:solidFill>
              <a:schemeClr val="accent5">
                <a:lumMod val="40000"/>
                <a:lumOff val="60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500">
                <a:ea typeface="思源宋体" panose="02020400000000000000" charset="-122"/>
                <a:cs typeface="+mn-lt"/>
              </a:endParaRPr>
            </a:p>
          </p:txBody>
        </p:sp>
        <p:sp>
          <p:nvSpPr>
            <p:cNvPr id="12" name="椭圆 11"/>
            <p:cNvSpPr/>
            <p:nvPr/>
          </p:nvSpPr>
          <p:spPr>
            <a:xfrm>
              <a:off x="1973" y="5015"/>
              <a:ext cx="524" cy="524"/>
            </a:xfrm>
            <a:prstGeom prst="ellipse">
              <a:avLst/>
            </a:prstGeom>
            <a:solidFill>
              <a:schemeClr val="accent5">
                <a:lumMod val="40000"/>
                <a:lumOff val="60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500">
                <a:ea typeface="思源宋体" panose="02020400000000000000" charset="-122"/>
                <a:cs typeface="+mn-lt"/>
              </a:endParaRPr>
            </a:p>
          </p:txBody>
        </p:sp>
        <p:sp>
          <p:nvSpPr>
            <p:cNvPr id="13" name="椭圆 12"/>
            <p:cNvSpPr/>
            <p:nvPr/>
          </p:nvSpPr>
          <p:spPr>
            <a:xfrm>
              <a:off x="1973" y="6523"/>
              <a:ext cx="524" cy="524"/>
            </a:xfrm>
            <a:prstGeom prst="ellipse">
              <a:avLst/>
            </a:prstGeom>
            <a:solidFill>
              <a:schemeClr val="accent5">
                <a:lumMod val="40000"/>
                <a:lumOff val="60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500">
                <a:ea typeface="思源宋体" panose="02020400000000000000" charset="-122"/>
                <a:cs typeface="+mn-lt"/>
              </a:endParaRPr>
            </a:p>
          </p:txBody>
        </p:sp>
        <p:sp>
          <p:nvSpPr>
            <p:cNvPr id="14" name="椭圆 13"/>
            <p:cNvSpPr/>
            <p:nvPr/>
          </p:nvSpPr>
          <p:spPr>
            <a:xfrm>
              <a:off x="1973" y="8032"/>
              <a:ext cx="524" cy="524"/>
            </a:xfrm>
            <a:prstGeom prst="ellipse">
              <a:avLst/>
            </a:prstGeom>
            <a:solidFill>
              <a:schemeClr val="accent5">
                <a:lumMod val="40000"/>
                <a:lumOff val="60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zh-CN" altLang="en-US" sz="500">
                <a:ea typeface="思源宋体" panose="02020400000000000000" charset="-122"/>
                <a:cs typeface="+mn-lt"/>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idx="1"/>
          </p:nvPr>
        </p:nvSpPr>
        <p:spPr/>
        <p:txBody>
          <a:bodyPr>
            <a:normAutofit lnSpcReduction="10000"/>
          </a:bodyPr>
          <a:lstStyle/>
          <a:p>
            <a:pPr>
              <a:lnSpc>
                <a:spcPct val="150000"/>
              </a:lnSpc>
            </a:pPr>
            <a:r>
              <a:rPr lang="zh-CN" altLang="en-US"/>
              <a:t>语音识别</a:t>
            </a:r>
            <a:endParaRPr lang="en-US" altLang="zh-TW"/>
          </a:p>
          <a:p>
            <a:pPr>
              <a:lnSpc>
                <a:spcPct val="150000"/>
              </a:lnSpc>
            </a:pPr>
            <a:endParaRPr lang="en-US" altLang="zh-TW"/>
          </a:p>
          <a:p>
            <a:pPr>
              <a:lnSpc>
                <a:spcPct val="150000"/>
              </a:lnSpc>
            </a:pPr>
            <a:r>
              <a:rPr lang="zh-CN" altLang="en-US"/>
              <a:t>图像识别</a:t>
            </a:r>
            <a:endParaRPr lang="en-US" altLang="zh-TW"/>
          </a:p>
          <a:p>
            <a:pPr>
              <a:lnSpc>
                <a:spcPct val="150000"/>
              </a:lnSpc>
            </a:pPr>
            <a:endParaRPr lang="en-US" altLang="zh-TW"/>
          </a:p>
          <a:p>
            <a:pPr>
              <a:lnSpc>
                <a:spcPct val="150000"/>
              </a:lnSpc>
            </a:pPr>
            <a:r>
              <a:rPr lang="zh-CN" altLang="en-US"/>
              <a:t>围棋</a:t>
            </a:r>
            <a:endParaRPr lang="en-US" altLang="zh-CN"/>
          </a:p>
          <a:p>
            <a:pPr>
              <a:lnSpc>
                <a:spcPct val="150000"/>
              </a:lnSpc>
            </a:pPr>
            <a:endParaRPr lang="en-US" altLang="zh-TW"/>
          </a:p>
          <a:p>
            <a:pPr>
              <a:lnSpc>
                <a:spcPct val="150000"/>
              </a:lnSpc>
            </a:pPr>
            <a:r>
              <a:rPr lang="zh-CN" altLang="en-US"/>
              <a:t>对话系统</a:t>
            </a:r>
            <a:endParaRPr lang="zh-CN" altLang="en-US"/>
          </a:p>
        </p:txBody>
      </p:sp>
      <p:sp>
        <p:nvSpPr>
          <p:cNvPr id="16" name="文字方塊 15"/>
          <p:cNvSpPr txBox="1"/>
          <p:nvPr/>
        </p:nvSpPr>
        <p:spPr>
          <a:xfrm>
            <a:off x="4116214" y="5786735"/>
            <a:ext cx="2773299" cy="460375"/>
          </a:xfrm>
          <a:prstGeom prst="rect">
            <a:avLst/>
          </a:prstGeom>
          <a:noFill/>
        </p:spPr>
        <p:txBody>
          <a:bodyPr wrap="square" rtlCol="0">
            <a:spAutoFit/>
          </a:bodyPr>
          <a:lstStyle/>
          <a:p>
            <a:pPr algn="ctr"/>
            <a:r>
              <a:rPr lang="zh-CN" altLang="en-US" sz="2400" b="1" dirty="0">
                <a:solidFill>
                  <a:srgbClr val="C00000"/>
                </a:solidFill>
              </a:rPr>
              <a:t>用户输入</a:t>
            </a:r>
            <a:endParaRPr lang="zh-CN" altLang="en-US" sz="2400" b="1" dirty="0">
              <a:solidFill>
                <a:srgbClr val="C00000"/>
              </a:solidFill>
            </a:endParaRPr>
          </a:p>
        </p:txBody>
      </p:sp>
      <p:sp>
        <p:nvSpPr>
          <p:cNvPr id="19" name="文字方塊 18"/>
          <p:cNvSpPr txBox="1"/>
          <p:nvPr/>
        </p:nvSpPr>
        <p:spPr>
          <a:xfrm>
            <a:off x="7592014" y="5786734"/>
            <a:ext cx="2773299" cy="460375"/>
          </a:xfrm>
          <a:prstGeom prst="rect">
            <a:avLst/>
          </a:prstGeom>
          <a:noFill/>
        </p:spPr>
        <p:txBody>
          <a:bodyPr wrap="square" rtlCol="0">
            <a:spAutoFit/>
          </a:bodyPr>
          <a:lstStyle/>
          <a:p>
            <a:pPr algn="ctr"/>
            <a:r>
              <a:rPr lang="zh-CN" altLang="en-US" sz="2400" b="1" dirty="0">
                <a:solidFill>
                  <a:srgbClr val="C00000"/>
                </a:solidFill>
              </a:rPr>
              <a:t>机器</a:t>
            </a:r>
            <a:endParaRPr lang="zh-CN" altLang="en-US" sz="2400" b="1" dirty="0">
              <a:solidFill>
                <a:srgbClr val="C00000"/>
              </a:solidFill>
            </a:endParaRPr>
          </a:p>
        </p:txBody>
      </p:sp>
      <p:grpSp>
        <p:nvGrpSpPr>
          <p:cNvPr id="24" name="组合 23"/>
          <p:cNvGrpSpPr/>
          <p:nvPr/>
        </p:nvGrpSpPr>
        <p:grpSpPr>
          <a:xfrm>
            <a:off x="3592195" y="2226310"/>
            <a:ext cx="5240655" cy="839470"/>
            <a:chOff x="3256" y="3718"/>
            <a:chExt cx="8253" cy="1322"/>
          </a:xfrm>
        </p:grpSpPr>
        <p:graphicFrame>
          <p:nvGraphicFramePr>
            <p:cNvPr id="5" name="Object 12"/>
            <p:cNvGraphicFramePr>
              <a:graphicFrameLocks noChangeAspect="1"/>
            </p:cNvGraphicFramePr>
            <p:nvPr/>
          </p:nvGraphicFramePr>
          <p:xfrm>
            <a:off x="3256" y="4016"/>
            <a:ext cx="6020" cy="725"/>
          </p:xfrm>
          <a:graphic>
            <a:graphicData uri="http://schemas.openxmlformats.org/presentationml/2006/ole">
              <mc:AlternateContent xmlns:mc="http://schemas.openxmlformats.org/markup-compatibility/2006">
                <mc:Choice xmlns:v="urn:schemas-microsoft-com:vml" Requires="v">
                  <p:oleObj spid="_x0000_s1395" name="方程式" r:id="rId1" imgW="42976800" imgH="5181600" progId="Equation.3">
                    <p:embed/>
                  </p:oleObj>
                </mc:Choice>
                <mc:Fallback>
                  <p:oleObj name="方程式" r:id="rId1" imgW="42976800" imgH="5181600" progId="Equation.3">
                    <p:embed/>
                    <p:pic>
                      <p:nvPicPr>
                        <p:cNvPr id="0" name="Object 12"/>
                        <p:cNvPicPr>
                          <a:picLocks noChangeAspect="1" noChangeArrowheads="1"/>
                        </p:cNvPicPr>
                        <p:nvPr/>
                      </p:nvPicPr>
                      <p:blipFill>
                        <a:blip r:embed="rId2"/>
                        <a:srcRect/>
                        <a:stretch>
                          <a:fillRect/>
                        </a:stretch>
                      </p:blipFill>
                      <p:spPr bwMode="auto">
                        <a:xfrm>
                          <a:off x="3256" y="4016"/>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9555" y="4016"/>
              <a:ext cx="1954"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猫</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pic>
          <p:nvPicPr>
            <p:cNvPr id="20" name="Picture 12" descr="https://encrypted-tbn1.gstatic.com/images?q=tbn:ANd9GcRcwlRKAlSIaCI4W5PRYVbuBQQXifF-56bFqAjh9DMe-_3Lh8_YK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 y="3718"/>
              <a:ext cx="1742" cy="13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组合 26"/>
          <p:cNvGrpSpPr/>
          <p:nvPr/>
        </p:nvGrpSpPr>
        <p:grpSpPr>
          <a:xfrm>
            <a:off x="3592195" y="4950460"/>
            <a:ext cx="7031990" cy="460375"/>
            <a:chOff x="3256" y="7859"/>
            <a:chExt cx="11074" cy="725"/>
          </a:xfrm>
        </p:grpSpPr>
        <p:sp>
          <p:nvSpPr>
            <p:cNvPr id="11" name="文字方塊 10"/>
            <p:cNvSpPr txBox="1"/>
            <p:nvPr/>
          </p:nvSpPr>
          <p:spPr>
            <a:xfrm>
              <a:off x="9555" y="7859"/>
              <a:ext cx="4775"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今天天气真不错</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sp>
          <p:nvSpPr>
            <p:cNvPr id="15" name="矩形 14"/>
            <p:cNvSpPr/>
            <p:nvPr/>
          </p:nvSpPr>
          <p:spPr>
            <a:xfrm>
              <a:off x="4172" y="7859"/>
              <a:ext cx="4189" cy="725"/>
            </a:xfrm>
            <a:prstGeom prst="rect">
              <a:avLst/>
            </a:prstGeom>
          </p:spPr>
          <p:txBody>
            <a:bodyPr wrap="square">
              <a:spAutoFit/>
            </a:bodyPr>
            <a:lstStyle/>
            <a:p>
              <a:pPr algn="ctr"/>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你好</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graphicFrame>
          <p:nvGraphicFramePr>
            <p:cNvPr id="13" name="Object 12"/>
            <p:cNvGraphicFramePr>
              <a:graphicFrameLocks noChangeAspect="1"/>
            </p:cNvGraphicFramePr>
            <p:nvPr/>
          </p:nvGraphicFramePr>
          <p:xfrm>
            <a:off x="3256" y="7859"/>
            <a:ext cx="6020" cy="725"/>
          </p:xfrm>
          <a:graphic>
            <a:graphicData uri="http://schemas.openxmlformats.org/presentationml/2006/ole">
              <mc:AlternateContent xmlns:mc="http://schemas.openxmlformats.org/markup-compatibility/2006">
                <mc:Choice xmlns:v="urn:schemas-microsoft-com:vml" Requires="v">
                  <p:oleObj spid="_x0000_s14" name="方程式" r:id="rId4" imgW="42976800" imgH="5181600" progId="Equation.3">
                    <p:embed/>
                  </p:oleObj>
                </mc:Choice>
                <mc:Fallback>
                  <p:oleObj name="方程式" r:id="rId4" imgW="42976800" imgH="5181600" progId="Equation.3">
                    <p:embed/>
                    <p:pic>
                      <p:nvPicPr>
                        <p:cNvPr id="0" name="Object 12"/>
                        <p:cNvPicPr>
                          <a:picLocks noChangeAspect="1" noChangeArrowheads="1"/>
                        </p:cNvPicPr>
                        <p:nvPr/>
                      </p:nvPicPr>
                      <p:blipFill>
                        <a:blip r:embed="rId2"/>
                        <a:srcRect/>
                        <a:stretch>
                          <a:fillRect/>
                        </a:stretch>
                      </p:blipFill>
                      <p:spPr bwMode="auto">
                        <a:xfrm>
                          <a:off x="3256" y="7859"/>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 name="组合 24"/>
          <p:cNvGrpSpPr/>
          <p:nvPr/>
        </p:nvGrpSpPr>
        <p:grpSpPr>
          <a:xfrm>
            <a:off x="3592195" y="1188085"/>
            <a:ext cx="6898005" cy="516890"/>
            <a:chOff x="3256" y="2063"/>
            <a:chExt cx="10863" cy="814"/>
          </a:xfrm>
        </p:grpSpPr>
        <p:sp>
          <p:nvSpPr>
            <p:cNvPr id="9" name="文字方塊 8"/>
            <p:cNvSpPr txBox="1"/>
            <p:nvPr/>
          </p:nvSpPr>
          <p:spPr>
            <a:xfrm>
              <a:off x="9555" y="2107"/>
              <a:ext cx="4564"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cs typeface="思源宋体" panose="02020400000000000000" charset="-122"/>
                </a:rPr>
                <a:t>“</a:t>
              </a:r>
              <a:r>
                <a:rPr lang="zh-CN" altLang="en-US" sz="2400" dirty="0">
                  <a:latin typeface="思源宋体" panose="02020400000000000000" charset="-122"/>
                  <a:ea typeface="思源宋体" panose="02020400000000000000" charset="-122"/>
                  <a:cs typeface="思源宋体" panose="02020400000000000000" charset="-122"/>
                </a:rPr>
                <a:t>你好</a:t>
              </a:r>
              <a:r>
                <a:rPr lang="en-US" altLang="zh-TW" sz="2400" dirty="0">
                  <a:latin typeface="思源宋体" panose="02020400000000000000" charset="-122"/>
                  <a:ea typeface="思源宋体" panose="02020400000000000000" charset="-122"/>
                  <a:cs typeface="思源宋体" panose="02020400000000000000" charset="-122"/>
                </a:rPr>
                <a:t>”</a:t>
              </a:r>
              <a:endParaRPr lang="zh-TW" altLang="en-US" sz="2400" dirty="0">
                <a:latin typeface="思源宋体" panose="02020400000000000000" charset="-122"/>
                <a:ea typeface="思源宋体" panose="02020400000000000000" charset="-122"/>
                <a:cs typeface="思源宋体" panose="02020400000000000000" charset="-122"/>
              </a:endParaRPr>
            </a:p>
          </p:txBody>
        </p:sp>
        <p:pic>
          <p:nvPicPr>
            <p:cNvPr id="12" name="圖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6" y="2063"/>
              <a:ext cx="4600" cy="814"/>
            </a:xfrm>
            <a:prstGeom prst="rect">
              <a:avLst/>
            </a:prstGeom>
          </p:spPr>
        </p:pic>
        <p:graphicFrame>
          <p:nvGraphicFramePr>
            <p:cNvPr id="17" name="Object 12"/>
            <p:cNvGraphicFramePr>
              <a:graphicFrameLocks noChangeAspect="1"/>
            </p:cNvGraphicFramePr>
            <p:nvPr/>
          </p:nvGraphicFramePr>
          <p:xfrm>
            <a:off x="3256" y="2107"/>
            <a:ext cx="6020" cy="725"/>
          </p:xfrm>
          <a:graphic>
            <a:graphicData uri="http://schemas.openxmlformats.org/presentationml/2006/ole">
              <mc:AlternateContent xmlns:mc="http://schemas.openxmlformats.org/markup-compatibility/2006">
                <mc:Choice xmlns:v="urn:schemas-microsoft-com:vml" Requires="v">
                  <p:oleObj spid="_x0000_s21" name="方程式" r:id="rId6" imgW="42976800" imgH="5181600" progId="Equation.3">
                    <p:embed/>
                  </p:oleObj>
                </mc:Choice>
                <mc:Fallback>
                  <p:oleObj name="方程式" r:id="rId6" imgW="42976800" imgH="5181600" progId="Equation.3">
                    <p:embed/>
                    <p:pic>
                      <p:nvPicPr>
                        <p:cNvPr id="0" name="Object 12"/>
                        <p:cNvPicPr>
                          <a:picLocks noChangeAspect="1" noChangeArrowheads="1"/>
                        </p:cNvPicPr>
                        <p:nvPr/>
                      </p:nvPicPr>
                      <p:blipFill>
                        <a:blip r:embed="rId2"/>
                        <a:srcRect/>
                        <a:stretch>
                          <a:fillRect/>
                        </a:stretch>
                      </p:blipFill>
                      <p:spPr bwMode="auto">
                        <a:xfrm>
                          <a:off x="3256" y="2107"/>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组合 25"/>
          <p:cNvGrpSpPr/>
          <p:nvPr/>
        </p:nvGrpSpPr>
        <p:grpSpPr>
          <a:xfrm>
            <a:off x="3592195" y="3465195"/>
            <a:ext cx="6786880" cy="857885"/>
            <a:chOff x="3256" y="5849"/>
            <a:chExt cx="10688" cy="1351"/>
          </a:xfrm>
        </p:grpSpPr>
        <p:sp>
          <p:nvSpPr>
            <p:cNvPr id="10" name="文字方塊 9"/>
            <p:cNvSpPr txBox="1"/>
            <p:nvPr/>
          </p:nvSpPr>
          <p:spPr>
            <a:xfrm>
              <a:off x="9555" y="6162"/>
              <a:ext cx="4389" cy="725"/>
            </a:xfrm>
            <a:prstGeom prst="rect">
              <a:avLst/>
            </a:prstGeom>
            <a:noFill/>
          </p:spPr>
          <p:txBody>
            <a:bodyPr wrap="square" rtlCol="0">
              <a:spAutoFit/>
            </a:bodyPr>
            <a:lstStyle/>
            <a:p>
              <a:pPr algn="just"/>
              <a:r>
                <a:rPr lang="en-US" altLang="zh-TW" sz="2400" dirty="0">
                  <a:latin typeface="思源宋体" panose="02020400000000000000" charset="-122"/>
                  <a:ea typeface="思源宋体" panose="02020400000000000000" charset="-122"/>
                </a:rPr>
                <a:t>“5-5”</a:t>
              </a:r>
              <a:r>
                <a:rPr lang="en-US" altLang="zh-TW" sz="2400" dirty="0">
                  <a:latin typeface="思源宋体" panose="02020400000000000000" charset="-122"/>
                  <a:ea typeface="思源宋体" panose="02020400000000000000" charset="-122"/>
                  <a:cs typeface="思源宋体" panose="02020400000000000000" charset="-122"/>
                  <a:sym typeface="+mn-ea"/>
                </a:rPr>
                <a:t>(</a:t>
              </a:r>
              <a:r>
                <a:rPr lang="zh-CN" altLang="en-US" sz="2400" dirty="0">
                  <a:latin typeface="思源宋体" panose="02020400000000000000" charset="-122"/>
                  <a:ea typeface="思源宋体" panose="02020400000000000000" charset="-122"/>
                  <a:cs typeface="思源宋体" panose="02020400000000000000" charset="-122"/>
                  <a:sym typeface="+mn-ea"/>
                </a:rPr>
                <a:t>落子位置</a:t>
              </a:r>
              <a:r>
                <a:rPr lang="en-US" altLang="zh-TW" sz="2400" dirty="0">
                  <a:latin typeface="思源宋体" panose="02020400000000000000" charset="-122"/>
                  <a:ea typeface="思源宋体" panose="02020400000000000000" charset="-122"/>
                  <a:cs typeface="思源宋体" panose="02020400000000000000" charset="-122"/>
                  <a:sym typeface="+mn-ea"/>
                </a:rPr>
                <a:t>)</a:t>
              </a:r>
              <a:endParaRPr lang="en-US" altLang="zh-TW" sz="2400" dirty="0">
                <a:latin typeface="思源宋体" panose="02020400000000000000" charset="-122"/>
                <a:ea typeface="思源宋体" panose="02020400000000000000" charset="-122"/>
              </a:endParaRPr>
            </a:p>
          </p:txBody>
        </p:sp>
        <p:pic>
          <p:nvPicPr>
            <p:cNvPr id="84994" name="Picture 2" descr="http://y2.ifengimg.com/a/2016_11/2c7ef418c72909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65" y="5849"/>
              <a:ext cx="1802" cy="13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Object 12"/>
            <p:cNvGraphicFramePr>
              <a:graphicFrameLocks noChangeAspect="1"/>
            </p:cNvGraphicFramePr>
            <p:nvPr/>
          </p:nvGraphicFramePr>
          <p:xfrm>
            <a:off x="3256" y="6162"/>
            <a:ext cx="6020" cy="725"/>
          </p:xfrm>
          <a:graphic>
            <a:graphicData uri="http://schemas.openxmlformats.org/presentationml/2006/ole">
              <mc:AlternateContent xmlns:mc="http://schemas.openxmlformats.org/markup-compatibility/2006">
                <mc:Choice xmlns:v="urn:schemas-microsoft-com:vml" Requires="v">
                  <p:oleObj spid="_x0000_s23" name="方程式" r:id="rId8" imgW="42976800" imgH="5181600" progId="Equation.3">
                    <p:embed/>
                  </p:oleObj>
                </mc:Choice>
                <mc:Fallback>
                  <p:oleObj name="方程式" r:id="rId8" imgW="42976800" imgH="5181600" progId="Equation.3">
                    <p:embed/>
                    <p:pic>
                      <p:nvPicPr>
                        <p:cNvPr id="0" name="Object 12"/>
                        <p:cNvPicPr>
                          <a:picLocks noChangeAspect="1" noChangeArrowheads="1"/>
                        </p:cNvPicPr>
                        <p:nvPr/>
                      </p:nvPicPr>
                      <p:blipFill>
                        <a:blip r:embed="rId2"/>
                        <a:srcRect/>
                        <a:stretch>
                          <a:fillRect/>
                        </a:stretch>
                      </p:blipFill>
                      <p:spPr bwMode="auto">
                        <a:xfrm>
                          <a:off x="3256" y="6162"/>
                          <a:ext cx="6020" cy="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a:t>数学描述</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endParaRPr lang="zh-CN" altLang="en-US" dirty="0"/>
          </a:p>
        </p:txBody>
      </p:sp>
      <p:sp>
        <p:nvSpPr>
          <p:cNvPr id="8" name="内容占位符 7"/>
          <p:cNvSpPr>
            <a:spLocks noGrp="1"/>
          </p:cNvSpPr>
          <p:nvPr>
            <p:ph idx="1"/>
          </p:nvPr>
        </p:nvSpPr>
        <p:spPr/>
        <p:txBody>
          <a:bodyPr/>
          <a:p>
            <a:r>
              <a:rPr lang="zh-CN" altLang="en-US"/>
              <a:t>机器学习：</a:t>
            </a:r>
            <a:endParaRPr lang="zh-CN" altLang="en-US"/>
          </a:p>
          <a:p>
            <a:pPr lvl="1"/>
            <a:r>
              <a:rPr lang="zh-CN" altLang="en-US"/>
              <a:t>从数据中获得决策（预测）函数使得机器可以根据数据进行自动学习，通过算法使得机器能从大量历史数据中学习规律从而对新的样本做决策。</a:t>
            </a:r>
            <a:endParaRPr lang="en-US" altLang="zh-CN"/>
          </a:p>
          <a:p>
            <a:endParaRPr lang="en-US" altLang="zh-CN"/>
          </a:p>
        </p:txBody>
      </p:sp>
      <p:pic>
        <p:nvPicPr>
          <p:cNvPr id="3" name="图片 2"/>
          <p:cNvPicPr>
            <a:picLocks noChangeAspect="1"/>
          </p:cNvPicPr>
          <p:nvPr/>
        </p:nvPicPr>
        <p:blipFill>
          <a:blip r:embed="rId1"/>
          <a:stretch>
            <a:fillRect/>
          </a:stretch>
        </p:blipFill>
        <p:spPr>
          <a:xfrm>
            <a:off x="1321435" y="2763520"/>
            <a:ext cx="9550400" cy="2985770"/>
          </a:xfrm>
          <a:prstGeom prst="rect">
            <a:avLst/>
          </a:prstGeom>
        </p:spPr>
      </p:pic>
      <p:sp>
        <p:nvSpPr>
          <p:cNvPr id="4" name="文本框 3"/>
          <p:cNvSpPr txBox="1"/>
          <p:nvPr/>
        </p:nvSpPr>
        <p:spPr>
          <a:xfrm>
            <a:off x="1321435" y="6085205"/>
            <a:ext cx="7030720" cy="368300"/>
          </a:xfrm>
          <a:prstGeom prst="rect">
            <a:avLst/>
          </a:prstGeom>
          <a:noFill/>
        </p:spPr>
        <p:txBody>
          <a:bodyPr wrap="square" rtlCol="0" anchor="t">
            <a:spAutoFit/>
          </a:bodyPr>
          <a:p>
            <a:pPr algn="r"/>
            <a:r>
              <a:rPr lang="zh-CN" altLang="en-US">
                <a:solidFill>
                  <a:srgbClr val="C00000"/>
                </a:solidFill>
                <a:latin typeface="Century Schoolbook" panose="02040604050505020304" charset="0"/>
                <a:cs typeface="Century Schoolbook" panose="02040604050505020304" charset="0"/>
              </a:rPr>
              <a:t>独立同分布（Identically and Independently Distributed，IID）</a:t>
            </a:r>
            <a:endParaRPr lang="zh-CN" altLang="en-US">
              <a:solidFill>
                <a:srgbClr val="C00000"/>
              </a:solidFill>
              <a:latin typeface="Century Schoolbook" panose="02040604050505020304" charset="0"/>
              <a:cs typeface="Century Schoolbook" panose="0204060405050502030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idx="1"/>
          </p:nvPr>
        </p:nvSpPr>
        <p:spPr/>
        <p:txBody>
          <a:bodyPr/>
          <a:lstStyle/>
          <a:p>
            <a:r>
              <a:rPr lang="zh-CN" altLang="en-US" dirty="0" smtClean="0"/>
              <a:t>数学描述</a:t>
            </a:r>
            <a:endParaRPr lang="zh-CN" altLang="en-US" dirty="0"/>
          </a:p>
        </p:txBody>
      </p:sp>
      <p:grpSp>
        <p:nvGrpSpPr>
          <p:cNvPr id="9" name="组合 8"/>
          <p:cNvGrpSpPr/>
          <p:nvPr/>
        </p:nvGrpSpPr>
        <p:grpSpPr>
          <a:xfrm>
            <a:off x="601820" y="1927286"/>
            <a:ext cx="11056701" cy="3972452"/>
            <a:chOff x="3239" y="3784"/>
            <a:chExt cx="13165" cy="4730"/>
          </a:xfrm>
        </p:grpSpPr>
        <mc:AlternateContent xmlns:mc="http://schemas.openxmlformats.org/markup-compatibility/2006">
          <mc:Choice xmlns:a14="http://schemas.microsoft.com/office/drawing/2010/main" Requires="a14">
            <p:sp>
              <p:nvSpPr>
                <p:cNvPr id="4" name="圆角矩形 3"/>
                <p:cNvSpPr/>
                <p:nvPr/>
              </p:nvSpPr>
              <p:spPr>
                <a:xfrm>
                  <a:off x="710192" y="2060848"/>
                  <a:ext cx="3648405" cy="792088"/>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accent6">
                          <a:lumMod val="75000"/>
                        </a:schemeClr>
                      </a:solidFill>
                      <a:latin typeface="Times New Roman" pitchFamily="18" charset="0"/>
                      <a:ea typeface="黑体" pitchFamily="49" charset="-122"/>
                      <a:cs typeface="Times New Roman" pitchFamily="18" charset="0"/>
                    </a:rPr>
                    <a:t>未知的目标函数</a:t>
                  </a:r>
                  <a:endParaRPr lang="en-US" altLang="zh-CN" sz="2000" b="1" dirty="0" smtClean="0">
                    <a:solidFill>
                      <a:schemeClr val="accent6">
                        <a:lumMod val="75000"/>
                      </a:schemeClr>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chemeClr val="accent6">
                                <a:lumMod val="75000"/>
                              </a:schemeClr>
                            </a:solidFill>
                            <a:latin typeface="Cambria Math"/>
                            <a:ea typeface="黑体" pitchFamily="49" charset="-122"/>
                            <a:cs typeface="Times New Roman" pitchFamily="18" charset="0"/>
                          </a:rPr>
                          <m:t>𝒇</m:t>
                        </m:r>
                        <m:r>
                          <a:rPr lang="en-US" altLang="zh-CN" sz="2000" b="1" i="1" smtClean="0">
                            <a:solidFill>
                              <a:schemeClr val="accent6">
                                <a:lumMod val="75000"/>
                              </a:schemeClr>
                            </a:solidFill>
                            <a:latin typeface="Cambria Math"/>
                            <a:ea typeface="黑体" pitchFamily="49" charset="-122"/>
                            <a:cs typeface="Times New Roman" pitchFamily="18" charset="0"/>
                          </a:rPr>
                          <m:t>: </m:t>
                        </m:r>
                        <m:r>
                          <a:rPr lang="zh-CN" altLang="en-US" sz="2000" b="1" i="1" smtClean="0">
                            <a:solidFill>
                              <a:schemeClr val="accent6">
                                <a:lumMod val="75000"/>
                              </a:schemeClr>
                            </a:solidFill>
                            <a:latin typeface="Cambria Math"/>
                            <a:ea typeface="黑体" pitchFamily="49" charset="-122"/>
                            <a:cs typeface="Times New Roman" pitchFamily="18" charset="0"/>
                          </a:rPr>
                          <m:t>𝓧</m:t>
                        </m:r>
                        <m:r>
                          <a:rPr lang="zh-CN" altLang="en-US" sz="2000" b="1" i="1" smtClean="0">
                            <a:solidFill>
                              <a:schemeClr val="accent6">
                                <a:lumMod val="75000"/>
                              </a:schemeClr>
                            </a:solidFill>
                            <a:latin typeface="Cambria Math"/>
                            <a:ea typeface="黑体" pitchFamily="49" charset="-122"/>
                            <a:cs typeface="Times New Roman" pitchFamily="18" charset="0"/>
                          </a:rPr>
                          <m:t>→</m:t>
                        </m:r>
                        <m:r>
                          <a:rPr lang="zh-CN" altLang="en-US" sz="2000" b="1" i="1" smtClean="0">
                            <a:solidFill>
                              <a:schemeClr val="accent6">
                                <a:lumMod val="75000"/>
                              </a:schemeClr>
                            </a:solidFill>
                            <a:latin typeface="Cambria Math"/>
                            <a:ea typeface="黑体" pitchFamily="49" charset="-122"/>
                            <a:cs typeface="Times New Roman" pitchFamily="18" charset="0"/>
                          </a:rPr>
                          <m:t>𝓨</m:t>
                        </m:r>
                      </m:oMath>
                    </m:oMathPara>
                  </a14:m>
                  <a:endParaRPr lang="zh-CN" altLang="en-US" sz="2000" b="1" i="1" dirty="0">
                    <a:solidFill>
                      <a:schemeClr val="accent6">
                        <a:lumMod val="75000"/>
                      </a:schemeClr>
                    </a:solidFill>
                    <a:latin typeface="Times New Roman" pitchFamily="18" charset="0"/>
                    <a:ea typeface="黑体" pitchFamily="49" charset="-122"/>
                    <a:cs typeface="Times New Roman" pitchFamily="18" charset="0"/>
                  </a:endParaRPr>
                </a:p>
              </p:txBody>
            </p:sp>
          </mc:Choice>
          <mc:Fallback>
            <p:sp>
              <p:nvSpPr>
                <p:cNvPr id="4" name="圆角矩形 3"/>
                <p:cNvSpPr>
                  <a:spLocks noRot="1" noChangeAspect="1" noMove="1" noResize="1" noEditPoints="1" noAdjustHandles="1" noChangeArrowheads="1" noChangeShapeType="1" noTextEdit="1"/>
                </p:cNvSpPr>
                <p:nvPr/>
              </p:nvSpPr>
              <p:spPr>
                <a:xfrm>
                  <a:off x="3239" y="3784"/>
                  <a:ext cx="4309" cy="936"/>
                </a:xfrm>
                <a:prstGeom prst="roundRect">
                  <a:avLst>
                    <a:gd name="adj" fmla="val 50000"/>
                  </a:avLst>
                </a:prstGeom>
                <a:blipFill rotWithShape="1">
                  <a:blip r:embed="rId1"/>
                  <a:stretch>
                    <a:fillRect b="-2273"/>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5" name="圆角矩形 4"/>
                <p:cNvSpPr/>
                <p:nvPr/>
              </p:nvSpPr>
              <p:spPr>
                <a:xfrm>
                  <a:off x="710196" y="3645024"/>
                  <a:ext cx="3648405" cy="792088"/>
                </a:xfrm>
                <a:prstGeom prst="roundRect">
                  <a:avLst>
                    <a:gd name="adj" fmla="val 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070C0"/>
                      </a:solidFill>
                      <a:latin typeface="Times New Roman" pitchFamily="18" charset="0"/>
                      <a:ea typeface="黑体" pitchFamily="49" charset="-122"/>
                      <a:cs typeface="Times New Roman" pitchFamily="18" charset="0"/>
                    </a:rPr>
                    <a:t>训练样本集</a:t>
                  </a:r>
                  <a:endParaRPr lang="en-US" altLang="zh-CN" sz="2000" b="1" dirty="0" smtClean="0">
                    <a:solidFill>
                      <a:srgbClr val="0070C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zh-CN" altLang="en-US" sz="2000" b="1" i="1" smtClean="0">
                            <a:solidFill>
                              <a:srgbClr val="0070C0"/>
                            </a:solidFill>
                            <a:latin typeface="Cambria Math"/>
                            <a:ea typeface="黑体" pitchFamily="49" charset="-122"/>
                            <a:cs typeface="Times New Roman" pitchFamily="18" charset="0"/>
                          </a:rPr>
                          <m:t>𝓓</m:t>
                        </m:r>
                        <m:r>
                          <a:rPr lang="en-US" altLang="zh-CN" sz="2000" b="1" i="1" smtClean="0">
                            <a:solidFill>
                              <a:srgbClr val="0070C0"/>
                            </a:solidFill>
                            <a:latin typeface="Cambria Math"/>
                            <a:ea typeface="黑体" pitchFamily="49" charset="-122"/>
                            <a:cs typeface="Times New Roman" pitchFamily="18" charset="0"/>
                          </a:rPr>
                          <m:t>:</m:t>
                        </m:r>
                        <m:d>
                          <m:dPr>
                            <m:ctrlPr>
                              <a:rPr lang="en-US" altLang="zh-CN" sz="2000" b="1" i="1" smtClean="0">
                                <a:solidFill>
                                  <a:srgbClr val="0070C0"/>
                                </a:solidFill>
                                <a:latin typeface="Cambria Math"/>
                                <a:ea typeface="黑体" pitchFamily="49" charset="-122"/>
                                <a:cs typeface="Times New Roman" pitchFamily="18" charset="0"/>
                              </a:rPr>
                            </m:ctrlPr>
                          </m:dPr>
                          <m:e>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0" smtClean="0">
                                    <a:solidFill>
                                      <a:srgbClr val="0070C0"/>
                                    </a:solidFill>
                                    <a:latin typeface="Cambria Math"/>
                                    <a:ea typeface="黑体" pitchFamily="49" charset="-122"/>
                                    <a:cs typeface="Times New Roman" pitchFamily="18" charset="0"/>
                                  </a:rPr>
                                  <m:t>𝐱</m:t>
                                </m:r>
                              </m:e>
                              <m:sub>
                                <m:r>
                                  <a:rPr lang="en-US" altLang="zh-CN" sz="2000" b="1" i="1" smtClean="0">
                                    <a:solidFill>
                                      <a:srgbClr val="0070C0"/>
                                    </a:solidFill>
                                    <a:latin typeface="Cambria Math"/>
                                    <a:ea typeface="黑体" pitchFamily="49" charset="-122"/>
                                    <a:cs typeface="Times New Roman" pitchFamily="18" charset="0"/>
                                  </a:rPr>
                                  <m:t>𝟏</m:t>
                                </m:r>
                              </m:sub>
                            </m:sSub>
                            <m:r>
                              <a:rPr lang="en-US" altLang="zh-CN" sz="2000" b="1" i="1" smtClean="0">
                                <a:solidFill>
                                  <a:srgbClr val="0070C0"/>
                                </a:solidFill>
                                <a:latin typeface="Cambria Math"/>
                                <a:ea typeface="黑体" pitchFamily="49" charset="-122"/>
                                <a:cs typeface="Times New Roman" pitchFamily="18" charset="0"/>
                              </a:rPr>
                              <m:t>, </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1" smtClean="0">
                                    <a:solidFill>
                                      <a:srgbClr val="0070C0"/>
                                    </a:solidFill>
                                    <a:latin typeface="Cambria Math"/>
                                    <a:ea typeface="黑体" pitchFamily="49" charset="-122"/>
                                    <a:cs typeface="Times New Roman" pitchFamily="18" charset="0"/>
                                  </a:rPr>
                                  <m:t>𝒚</m:t>
                                </m:r>
                              </m:e>
                              <m:sub>
                                <m:r>
                                  <a:rPr lang="en-US" altLang="zh-CN" sz="2000" b="1" i="1" smtClean="0">
                                    <a:solidFill>
                                      <a:srgbClr val="0070C0"/>
                                    </a:solidFill>
                                    <a:latin typeface="Cambria Math"/>
                                    <a:ea typeface="黑体" pitchFamily="49" charset="-122"/>
                                    <a:cs typeface="Times New Roman" pitchFamily="18" charset="0"/>
                                  </a:rPr>
                                  <m:t>𝟏</m:t>
                                </m:r>
                              </m:sub>
                            </m:sSub>
                          </m:e>
                        </m:d>
                        <m:r>
                          <a:rPr lang="en-US" altLang="zh-CN" sz="2000" b="1" i="1" smtClean="0">
                            <a:solidFill>
                              <a:srgbClr val="0070C0"/>
                            </a:solidFill>
                            <a:latin typeface="Cambria Math"/>
                            <a:ea typeface="黑体" pitchFamily="49" charset="-122"/>
                            <a:cs typeface="Times New Roman" pitchFamily="18" charset="0"/>
                          </a:rPr>
                          <m:t>,…,(</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0" smtClean="0">
                                <a:solidFill>
                                  <a:srgbClr val="0070C0"/>
                                </a:solidFill>
                                <a:latin typeface="Cambria Math"/>
                                <a:ea typeface="黑体" pitchFamily="49" charset="-122"/>
                                <a:cs typeface="Times New Roman" pitchFamily="18" charset="0"/>
                              </a:rPr>
                              <m:t>𝐱</m:t>
                            </m:r>
                          </m:e>
                          <m:sub>
                            <m:r>
                              <a:rPr lang="en-US" altLang="zh-CN" sz="2000" b="1" i="1" smtClean="0">
                                <a:solidFill>
                                  <a:srgbClr val="0070C0"/>
                                </a:solidFill>
                                <a:latin typeface="Cambria Math"/>
                                <a:ea typeface="黑体" pitchFamily="49" charset="-122"/>
                                <a:cs typeface="Times New Roman" pitchFamily="18" charset="0"/>
                              </a:rPr>
                              <m:t>𝑵</m:t>
                            </m:r>
                          </m:sub>
                        </m:sSub>
                        <m:r>
                          <a:rPr lang="en-US" altLang="zh-CN" sz="2000" b="1" i="1" smtClean="0">
                            <a:solidFill>
                              <a:srgbClr val="0070C0"/>
                            </a:solidFill>
                            <a:latin typeface="Cambria Math"/>
                            <a:ea typeface="黑体" pitchFamily="49" charset="-122"/>
                            <a:cs typeface="Times New Roman" pitchFamily="18" charset="0"/>
                          </a:rPr>
                          <m:t>,</m:t>
                        </m:r>
                        <m:sSub>
                          <m:sSubPr>
                            <m:ctrlPr>
                              <a:rPr lang="en-US" altLang="zh-CN" sz="2000" b="1" i="1" smtClean="0">
                                <a:solidFill>
                                  <a:srgbClr val="0070C0"/>
                                </a:solidFill>
                                <a:latin typeface="Cambria Math"/>
                                <a:ea typeface="黑体" pitchFamily="49" charset="-122"/>
                                <a:cs typeface="Times New Roman" pitchFamily="18" charset="0"/>
                              </a:rPr>
                            </m:ctrlPr>
                          </m:sSubPr>
                          <m:e>
                            <m:r>
                              <a:rPr lang="en-US" altLang="zh-CN" sz="2000" b="1" i="1" smtClean="0">
                                <a:solidFill>
                                  <a:srgbClr val="0070C0"/>
                                </a:solidFill>
                                <a:latin typeface="Cambria Math"/>
                                <a:ea typeface="黑体" pitchFamily="49" charset="-122"/>
                                <a:cs typeface="Times New Roman" pitchFamily="18" charset="0"/>
                              </a:rPr>
                              <m:t>𝒚</m:t>
                            </m:r>
                          </m:e>
                          <m:sub>
                            <m:r>
                              <a:rPr lang="en-US" altLang="zh-CN" sz="2000" b="1" i="1" smtClean="0">
                                <a:solidFill>
                                  <a:srgbClr val="0070C0"/>
                                </a:solidFill>
                                <a:latin typeface="Cambria Math"/>
                                <a:ea typeface="黑体" pitchFamily="49" charset="-122"/>
                                <a:cs typeface="Times New Roman" pitchFamily="18" charset="0"/>
                              </a:rPr>
                              <m:t>𝑵</m:t>
                            </m:r>
                          </m:sub>
                        </m:sSub>
                        <m:r>
                          <a:rPr lang="en-US" altLang="zh-CN" sz="2000" b="1" i="1" smtClean="0">
                            <a:solidFill>
                              <a:srgbClr val="0070C0"/>
                            </a:solidFill>
                            <a:latin typeface="Cambria Math"/>
                            <a:ea typeface="黑体" pitchFamily="49" charset="-122"/>
                            <a:cs typeface="Times New Roman" pitchFamily="18" charset="0"/>
                          </a:rPr>
                          <m:t>)</m:t>
                        </m:r>
                      </m:oMath>
                    </m:oMathPara>
                  </a14:m>
                  <a:endParaRPr lang="zh-CN" altLang="en-US" sz="2000" b="1" i="1" dirty="0">
                    <a:solidFill>
                      <a:srgbClr val="0070C0"/>
                    </a:solidFill>
                    <a:latin typeface="Times New Roman" pitchFamily="18" charset="0"/>
                    <a:ea typeface="黑体" pitchFamily="49" charset="-122"/>
                    <a:cs typeface="Times New Roman" pitchFamily="18" charset="0"/>
                  </a:endParaRPr>
                </a:p>
              </p:txBody>
            </p:sp>
          </mc:Choice>
          <mc:Fallback>
            <p:sp>
              <p:nvSpPr>
                <p:cNvPr id="5" name="圆角矩形 4"/>
                <p:cNvSpPr>
                  <a:spLocks noRot="1" noChangeAspect="1" noMove="1" noResize="1" noEditPoints="1" noAdjustHandles="1" noChangeArrowheads="1" noChangeShapeType="1" noTextEdit="1"/>
                </p:cNvSpPr>
                <p:nvPr/>
              </p:nvSpPr>
              <p:spPr>
                <a:xfrm>
                  <a:off x="3239" y="5655"/>
                  <a:ext cx="4309" cy="936"/>
                </a:xfrm>
                <a:prstGeom prst="roundRect">
                  <a:avLst>
                    <a:gd name="adj" fmla="val 0"/>
                  </a:avLst>
                </a:prstGeom>
                <a:blipFill rotWithShape="1">
                  <a:blip r:embed="rId2"/>
                  <a:stretch>
                    <a:fillRect b="-1515"/>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6" name="圆角矩形 5"/>
                <p:cNvSpPr/>
                <p:nvPr/>
              </p:nvSpPr>
              <p:spPr>
                <a:xfrm>
                  <a:off x="5061967" y="3605426"/>
                  <a:ext cx="3321783" cy="871297"/>
                </a:xfrm>
                <a:prstGeom prst="roundRect">
                  <a:avLst>
                    <a:gd name="adj" fmla="val 50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学习方法</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r>
                    <a:rPr lang="zh-CN" altLang="en-US" b="1" dirty="0" smtClean="0">
                      <a:solidFill>
                        <a:srgbClr val="C00000"/>
                      </a:solidFill>
                      <a:latin typeface="Times New Roman" pitchFamily="18" charset="0"/>
                      <a:ea typeface="黑体" pitchFamily="49" charset="-122"/>
                      <a:cs typeface="Times New Roman" pitchFamily="18" charset="0"/>
                    </a:rPr>
                    <a:t>（</a:t>
                  </a:r>
                  <a:r>
                    <a:rPr lang="en-US" altLang="zh-CN" b="1" dirty="0" smtClean="0">
                      <a:solidFill>
                        <a:srgbClr val="C00000"/>
                      </a:solidFill>
                      <a:latin typeface="Times New Roman" pitchFamily="18" charset="0"/>
                      <a:ea typeface="黑体" pitchFamily="49" charset="-122"/>
                      <a:cs typeface="Times New Roman" pitchFamily="18" charset="0"/>
                    </a:rPr>
                    <a:t>Learning Algorithm</a:t>
                  </a:r>
                  <a:r>
                    <a:rPr lang="zh-CN" altLang="en-US" b="1" dirty="0" smtClean="0">
                      <a:solidFill>
                        <a:srgbClr val="C00000"/>
                      </a:solidFill>
                      <a:latin typeface="Times New Roman" pitchFamily="18" charset="0"/>
                      <a:ea typeface="黑体" pitchFamily="49" charset="-122"/>
                      <a:cs typeface="Times New Roman" pitchFamily="18" charset="0"/>
                    </a:rPr>
                    <a:t>）</a:t>
                  </a:r>
                  <a:endParaRPr lang="en-US" altLang="zh-CN"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zh-CN" altLang="en-US" sz="2000" b="1" i="1" smtClean="0">
                            <a:solidFill>
                              <a:srgbClr val="C00000"/>
                            </a:solidFill>
                            <a:latin typeface="Cambria Math"/>
                            <a:ea typeface="黑体" pitchFamily="49" charset="-122"/>
                            <a:cs typeface="Times New Roman" pitchFamily="18" charset="0"/>
                          </a:rPr>
                          <m:t>𝓐</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6" name="圆角矩形 5"/>
                <p:cNvSpPr>
                  <a:spLocks noRot="1" noChangeAspect="1" noMove="1" noResize="1" noEditPoints="1" noAdjustHandles="1" noChangeArrowheads="1" noChangeShapeType="1" noTextEdit="1"/>
                </p:cNvSpPr>
                <p:nvPr/>
              </p:nvSpPr>
              <p:spPr>
                <a:xfrm>
                  <a:off x="8379" y="5608"/>
                  <a:ext cx="3923" cy="1029"/>
                </a:xfrm>
                <a:prstGeom prst="roundRect">
                  <a:avLst>
                    <a:gd name="adj" fmla="val 50000"/>
                  </a:avLst>
                </a:prstGeom>
                <a:blipFill rotWithShape="1">
                  <a:blip r:embed="rId3"/>
                  <a:stretch>
                    <a:fillRect t="-9655" b="-3448"/>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7" name="圆角矩形 6"/>
                <p:cNvSpPr/>
                <p:nvPr/>
              </p:nvSpPr>
              <p:spPr>
                <a:xfrm>
                  <a:off x="8980688" y="3645024"/>
                  <a:ext cx="2491909" cy="792088"/>
                </a:xfrm>
                <a:prstGeom prst="roundRect">
                  <a:avLst>
                    <a:gd name="adj" fmla="val 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7030A0"/>
                      </a:solidFill>
                      <a:latin typeface="Times New Roman" pitchFamily="18" charset="0"/>
                      <a:ea typeface="黑体" pitchFamily="49" charset="-122"/>
                      <a:cs typeface="Times New Roman" pitchFamily="18" charset="0"/>
                    </a:rPr>
                    <a:t>模型（</a:t>
                  </a:r>
                  <a:r>
                    <a:rPr lang="en-US" altLang="zh-CN" sz="2000" b="1" dirty="0" smtClean="0">
                      <a:solidFill>
                        <a:srgbClr val="7030A0"/>
                      </a:solidFill>
                      <a:latin typeface="Times New Roman" pitchFamily="18" charset="0"/>
                      <a:ea typeface="黑体" pitchFamily="49" charset="-122"/>
                      <a:cs typeface="Times New Roman" pitchFamily="18" charset="0"/>
                    </a:rPr>
                    <a:t>Model</a:t>
                  </a:r>
                  <a:r>
                    <a:rPr lang="zh-CN" altLang="en-US" sz="2000" b="1" dirty="0" smtClean="0">
                      <a:solidFill>
                        <a:srgbClr val="7030A0"/>
                      </a:solidFill>
                      <a:latin typeface="Times New Roman" pitchFamily="18" charset="0"/>
                      <a:ea typeface="黑体" pitchFamily="49" charset="-122"/>
                      <a:cs typeface="Times New Roman" pitchFamily="18" charset="0"/>
                    </a:rPr>
                    <a:t>）</a:t>
                  </a:r>
                  <a:endParaRPr lang="en-US" altLang="zh-CN" sz="2000" b="1" dirty="0" smtClean="0">
                    <a:solidFill>
                      <a:srgbClr val="7030A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7030A0"/>
                            </a:solidFill>
                            <a:latin typeface="Cambria Math"/>
                            <a:ea typeface="黑体" pitchFamily="49" charset="-122"/>
                            <a:cs typeface="Times New Roman" pitchFamily="18" charset="0"/>
                          </a:rPr>
                          <m:t>𝒈</m:t>
                        </m:r>
                        <m:r>
                          <a:rPr lang="en-US" altLang="zh-CN" sz="2000" b="1" i="1" smtClean="0">
                            <a:solidFill>
                              <a:srgbClr val="7030A0"/>
                            </a:solidFill>
                            <a:latin typeface="Cambria Math"/>
                            <a:ea typeface="Cambria Math"/>
                            <a:cs typeface="Times New Roman" pitchFamily="18" charset="0"/>
                          </a:rPr>
                          <m:t>≈</m:t>
                        </m:r>
                        <m:r>
                          <a:rPr lang="en-US" altLang="zh-CN" sz="2000" b="1" i="1" smtClean="0">
                            <a:solidFill>
                              <a:srgbClr val="7030A0"/>
                            </a:solidFill>
                            <a:latin typeface="Cambria Math"/>
                            <a:ea typeface="Cambria Math"/>
                            <a:cs typeface="Times New Roman" pitchFamily="18" charset="0"/>
                          </a:rPr>
                          <m:t>𝒇</m:t>
                        </m:r>
                      </m:oMath>
                    </m:oMathPara>
                  </a14:m>
                  <a:endParaRPr lang="zh-CN" altLang="en-US" sz="2000" b="1" i="1" dirty="0">
                    <a:solidFill>
                      <a:srgbClr val="7030A0"/>
                    </a:solidFill>
                    <a:latin typeface="Times New Roman" pitchFamily="18" charset="0"/>
                    <a:ea typeface="黑体" pitchFamily="49" charset="-122"/>
                    <a:cs typeface="Times New Roman" pitchFamily="18" charset="0"/>
                  </a:endParaRPr>
                </a:p>
              </p:txBody>
            </p:sp>
          </mc:Choice>
          <mc:Fallback>
            <p:sp>
              <p:nvSpPr>
                <p:cNvPr id="7" name="圆角矩形 6"/>
                <p:cNvSpPr>
                  <a:spLocks noRot="1" noChangeAspect="1" noMove="1" noResize="1" noEditPoints="1" noAdjustHandles="1" noChangeArrowheads="1" noChangeShapeType="1" noTextEdit="1"/>
                </p:cNvSpPr>
                <p:nvPr/>
              </p:nvSpPr>
              <p:spPr>
                <a:xfrm>
                  <a:off x="13007" y="5655"/>
                  <a:ext cx="2943" cy="936"/>
                </a:xfrm>
                <a:prstGeom prst="roundRect">
                  <a:avLst>
                    <a:gd name="adj" fmla="val 0"/>
                  </a:avLst>
                </a:prstGeom>
                <a:blipFill rotWithShape="1">
                  <a:blip r:embed="rId4"/>
                  <a:stretch>
                    <a:fillRect b="-1515"/>
                  </a:stretch>
                </a:blipFill>
                <a:ln>
                  <a:solidFill>
                    <a:srgbClr val="0070C0"/>
                  </a:solidFill>
                </a:ln>
              </p:spPr>
              <p:txBody>
                <a:bodyPr/>
                <a:lstStyle/>
                <a:p>
                  <a:r>
                    <a:rPr lang="zh-CN" altLang="en-US" sz="100">
                      <a:noFill/>
                    </a:rPr>
                    <a:t> </a:t>
                  </a:r>
                  <a:endParaRPr lang="zh-CN" altLang="en-US" sz="100">
                    <a:noFill/>
                  </a:endParaRPr>
                </a:p>
              </p:txBody>
            </p:sp>
          </mc:Fallback>
        </mc:AlternateContent>
        <mc:AlternateContent xmlns:mc="http://schemas.openxmlformats.org/markup-compatibility/2006">
          <mc:Choice xmlns:a14="http://schemas.microsoft.com/office/drawing/2010/main" Requires="a14">
            <p:sp>
              <p:nvSpPr>
                <p:cNvPr id="8" name="椭圆 7"/>
                <p:cNvSpPr/>
                <p:nvPr/>
              </p:nvSpPr>
              <p:spPr>
                <a:xfrm>
                  <a:off x="1457096" y="5129368"/>
                  <a:ext cx="3840427" cy="93610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假设空间</a:t>
                  </a:r>
                  <a:r>
                    <a:rPr lang="en-US" altLang="zh-CN" sz="2000" b="1" dirty="0" smtClean="0">
                      <a:solidFill>
                        <a:srgbClr val="C00000"/>
                      </a:solidFill>
                      <a:latin typeface="Times New Roman" pitchFamily="18" charset="0"/>
                      <a:ea typeface="黑体" pitchFamily="49" charset="-122"/>
                      <a:cs typeface="Times New Roman" pitchFamily="18" charset="0"/>
                    </a:rPr>
                    <a:t>/</a:t>
                  </a:r>
                  <a:r>
                    <a:rPr lang="zh-CN" altLang="en-US" sz="2000" b="1" dirty="0" smtClean="0">
                      <a:solidFill>
                        <a:srgbClr val="C00000"/>
                      </a:solidFill>
                      <a:latin typeface="Times New Roman" pitchFamily="18" charset="0"/>
                      <a:ea typeface="黑体" pitchFamily="49" charset="-122"/>
                      <a:cs typeface="Times New Roman" pitchFamily="18" charset="0"/>
                    </a:rPr>
                    <a:t>集合</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a:ea typeface="Cambria Math"/>
                            <a:cs typeface="Times New Roman" pitchFamily="18" charset="0"/>
                          </a:rPr>
                          <m:t>𝓗</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8" name="椭圆 7"/>
                <p:cNvSpPr>
                  <a:spLocks noRot="1" noChangeAspect="1" noMove="1" noResize="1" noEditPoints="1" noAdjustHandles="1" noChangeArrowheads="1" noChangeShapeType="1" noTextEdit="1"/>
                </p:cNvSpPr>
                <p:nvPr/>
              </p:nvSpPr>
              <p:spPr>
                <a:xfrm>
                  <a:off x="4121" y="7408"/>
                  <a:ext cx="4536" cy="1106"/>
                </a:xfrm>
                <a:prstGeom prst="ellipse">
                  <a:avLst/>
                </a:prstGeom>
                <a:blipFill rotWithShape="1">
                  <a:blip r:embed="rId5"/>
                  <a:stretch>
                    <a:fillRect/>
                  </a:stretch>
                </a:blipFill>
                <a:ln>
                  <a:solidFill>
                    <a:srgbClr val="0070C0"/>
                  </a:solidFill>
                </a:ln>
              </p:spPr>
              <p:txBody>
                <a:bodyPr/>
                <a:lstStyle/>
                <a:p>
                  <a:r>
                    <a:rPr lang="zh-CN" altLang="en-US" sz="100">
                      <a:noFill/>
                    </a:rPr>
                    <a:t> </a:t>
                  </a:r>
                  <a:endParaRPr lang="zh-CN" altLang="en-US" sz="100">
                    <a:noFill/>
                  </a:endParaRPr>
                </a:p>
              </p:txBody>
            </p:sp>
          </mc:Fallback>
        </mc:AlternateContent>
        <p:cxnSp>
          <p:nvCxnSpPr>
            <p:cNvPr id="10" name="直接箭头连接符 9"/>
            <p:cNvCxnSpPr/>
            <p:nvPr/>
          </p:nvCxnSpPr>
          <p:spPr>
            <a:xfrm>
              <a:off x="7737" y="6123"/>
              <a:ext cx="454"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2435" y="6123"/>
              <a:ext cx="454"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5400000">
              <a:off x="5223" y="5187"/>
              <a:ext cx="340"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2" name="任意多边形 21"/>
            <p:cNvSpPr/>
            <p:nvPr/>
          </p:nvSpPr>
          <p:spPr>
            <a:xfrm rot="5400000" flipV="1">
              <a:off x="8492" y="6531"/>
              <a:ext cx="772" cy="1232"/>
            </a:xfrm>
            <a:custGeom>
              <a:avLst/>
              <a:gdLst>
                <a:gd name="connsiteX0" fmla="*/ 0 w 901963"/>
                <a:gd name="connsiteY0" fmla="*/ 829838 h 837496"/>
                <a:gd name="connsiteX1" fmla="*/ 609600 w 901963"/>
                <a:gd name="connsiteY1" fmla="*/ 728238 h 837496"/>
                <a:gd name="connsiteX2" fmla="*/ 876300 w 901963"/>
                <a:gd name="connsiteY2" fmla="*/ 67838 h 837496"/>
                <a:gd name="connsiteX3" fmla="*/ 876300 w 901963"/>
                <a:gd name="connsiteY3" fmla="*/ 55138 h 837496"/>
              </a:gdLst>
              <a:ahLst/>
              <a:cxnLst>
                <a:cxn ang="0">
                  <a:pos x="connsiteX0" y="connsiteY0"/>
                </a:cxn>
                <a:cxn ang="0">
                  <a:pos x="connsiteX1" y="connsiteY1"/>
                </a:cxn>
                <a:cxn ang="0">
                  <a:pos x="connsiteX2" y="connsiteY2"/>
                </a:cxn>
                <a:cxn ang="0">
                  <a:pos x="connsiteX3" y="connsiteY3"/>
                </a:cxn>
              </a:cxnLst>
              <a:rect l="l" t="t" r="r" b="b"/>
              <a:pathLst>
                <a:path w="901963" h="837496">
                  <a:moveTo>
                    <a:pt x="0" y="829838"/>
                  </a:moveTo>
                  <a:cubicBezTo>
                    <a:pt x="231775" y="842538"/>
                    <a:pt x="463550" y="855238"/>
                    <a:pt x="609600" y="728238"/>
                  </a:cubicBezTo>
                  <a:cubicBezTo>
                    <a:pt x="755650" y="601238"/>
                    <a:pt x="831850" y="180021"/>
                    <a:pt x="876300" y="67838"/>
                  </a:cubicBezTo>
                  <a:cubicBezTo>
                    <a:pt x="920750" y="-44345"/>
                    <a:pt x="898525" y="5396"/>
                    <a:pt x="876300" y="55138"/>
                  </a:cubicBezTo>
                </a:path>
              </a:pathLst>
            </a:custGeom>
            <a:ln w="1905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b="1"/>
            </a:p>
          </p:txBody>
        </p:sp>
        <p:sp>
          <p:nvSpPr>
            <p:cNvPr id="42" name="任意多边形 41"/>
            <p:cNvSpPr/>
            <p:nvPr/>
          </p:nvSpPr>
          <p:spPr>
            <a:xfrm rot="16200000" flipH="1" flipV="1">
              <a:off x="11278" y="6531"/>
              <a:ext cx="772" cy="1232"/>
            </a:xfrm>
            <a:custGeom>
              <a:avLst/>
              <a:gdLst>
                <a:gd name="connsiteX0" fmla="*/ 0 w 901963"/>
                <a:gd name="connsiteY0" fmla="*/ 829838 h 837496"/>
                <a:gd name="connsiteX1" fmla="*/ 609600 w 901963"/>
                <a:gd name="connsiteY1" fmla="*/ 728238 h 837496"/>
                <a:gd name="connsiteX2" fmla="*/ 876300 w 901963"/>
                <a:gd name="connsiteY2" fmla="*/ 67838 h 837496"/>
                <a:gd name="connsiteX3" fmla="*/ 876300 w 901963"/>
                <a:gd name="connsiteY3" fmla="*/ 55138 h 837496"/>
              </a:gdLst>
              <a:ahLst/>
              <a:cxnLst>
                <a:cxn ang="0">
                  <a:pos x="connsiteX0" y="connsiteY0"/>
                </a:cxn>
                <a:cxn ang="0">
                  <a:pos x="connsiteX1" y="connsiteY1"/>
                </a:cxn>
                <a:cxn ang="0">
                  <a:pos x="connsiteX2" y="connsiteY2"/>
                </a:cxn>
                <a:cxn ang="0">
                  <a:pos x="connsiteX3" y="connsiteY3"/>
                </a:cxn>
              </a:cxnLst>
              <a:rect l="l" t="t" r="r" b="b"/>
              <a:pathLst>
                <a:path w="901963" h="837496">
                  <a:moveTo>
                    <a:pt x="0" y="829838"/>
                  </a:moveTo>
                  <a:cubicBezTo>
                    <a:pt x="231775" y="842538"/>
                    <a:pt x="463550" y="855238"/>
                    <a:pt x="609600" y="728238"/>
                  </a:cubicBezTo>
                  <a:cubicBezTo>
                    <a:pt x="755650" y="601238"/>
                    <a:pt x="831850" y="180021"/>
                    <a:pt x="876300" y="67838"/>
                  </a:cubicBezTo>
                  <a:cubicBezTo>
                    <a:pt x="920750" y="-44345"/>
                    <a:pt x="898525" y="5396"/>
                    <a:pt x="876300" y="55138"/>
                  </a:cubicBezTo>
                </a:path>
              </a:pathLst>
            </a:custGeom>
            <a:ln w="1905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 b="1"/>
            </a:p>
          </p:txBody>
        </p:sp>
        <mc:AlternateContent xmlns:mc="http://schemas.openxmlformats.org/markup-compatibility/2006">
          <mc:Choice xmlns:a14="http://schemas.microsoft.com/office/drawing/2010/main" Requires="a14">
            <p:sp>
              <p:nvSpPr>
                <p:cNvPr id="43" name="椭圆 42"/>
                <p:cNvSpPr/>
                <p:nvPr/>
              </p:nvSpPr>
              <p:spPr>
                <a:xfrm>
                  <a:off x="8016213" y="5129368"/>
                  <a:ext cx="3840427" cy="93610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latin typeface="Times New Roman" pitchFamily="18" charset="0"/>
                      <a:ea typeface="黑体" pitchFamily="49" charset="-122"/>
                      <a:cs typeface="Times New Roman" pitchFamily="18" charset="0"/>
                    </a:rPr>
                    <a:t>损失函数</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r>
                    <a:rPr lang="zh-CN" altLang="en-US" sz="2000" b="1" dirty="0">
                      <a:solidFill>
                        <a:srgbClr val="C00000"/>
                      </a:solidFill>
                      <a:latin typeface="Times New Roman" pitchFamily="18" charset="0"/>
                      <a:ea typeface="黑体" pitchFamily="49" charset="-122"/>
                      <a:cs typeface="Times New Roman" pitchFamily="18" charset="0"/>
                    </a:rPr>
                    <a:t>（</a:t>
                  </a:r>
                  <a:r>
                    <a:rPr lang="en-US" altLang="zh-CN" sz="2000" b="1" dirty="0" smtClean="0">
                      <a:solidFill>
                        <a:srgbClr val="C00000"/>
                      </a:solidFill>
                      <a:latin typeface="Times New Roman" pitchFamily="18" charset="0"/>
                      <a:ea typeface="黑体" pitchFamily="49" charset="-122"/>
                      <a:cs typeface="Times New Roman" pitchFamily="18" charset="0"/>
                    </a:rPr>
                    <a:t>Loss Function</a:t>
                  </a:r>
                  <a:r>
                    <a:rPr lang="zh-CN" altLang="en-US" sz="2000" b="1" dirty="0" smtClean="0">
                      <a:solidFill>
                        <a:srgbClr val="C00000"/>
                      </a:solidFill>
                      <a:latin typeface="Times New Roman" pitchFamily="18" charset="0"/>
                      <a:ea typeface="黑体" pitchFamily="49" charset="-122"/>
                      <a:cs typeface="Times New Roman" pitchFamily="18" charset="0"/>
                    </a:rPr>
                    <a:t>）</a:t>
                  </a:r>
                  <a:endParaRPr lang="en-US" altLang="zh-CN" sz="2000" b="1" dirty="0" smtClean="0">
                    <a:solidFill>
                      <a:srgbClr val="C00000"/>
                    </a:solidFill>
                    <a:latin typeface="Times New Roman" pitchFamily="18" charset="0"/>
                    <a:ea typeface="黑体" pitchFamily="49" charset="-122"/>
                    <a:cs typeface="Times New Roman"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a:ea typeface="Cambria Math"/>
                            <a:cs typeface="Times New Roman" pitchFamily="18" charset="0"/>
                          </a:rPr>
                          <m:t>𝓛</m:t>
                        </m:r>
                      </m:oMath>
                    </m:oMathPara>
                  </a14:m>
                  <a:endParaRPr lang="zh-CN" altLang="en-US" sz="2000" b="1" i="1" dirty="0">
                    <a:solidFill>
                      <a:srgbClr val="C00000"/>
                    </a:solidFill>
                    <a:latin typeface="Times New Roman" pitchFamily="18" charset="0"/>
                    <a:ea typeface="黑体" pitchFamily="49" charset="-122"/>
                    <a:cs typeface="Times New Roman" pitchFamily="18" charset="0"/>
                  </a:endParaRPr>
                </a:p>
              </p:txBody>
            </p:sp>
          </mc:Choice>
          <mc:Fallback>
            <p:sp>
              <p:nvSpPr>
                <p:cNvPr id="43" name="椭圆 42"/>
                <p:cNvSpPr>
                  <a:spLocks noRot="1" noChangeAspect="1" noMove="1" noResize="1" noEditPoints="1" noAdjustHandles="1" noChangeArrowheads="1" noChangeShapeType="1" noTextEdit="1"/>
                </p:cNvSpPr>
                <p:nvPr/>
              </p:nvSpPr>
              <p:spPr>
                <a:xfrm>
                  <a:off x="11868" y="7408"/>
                  <a:ext cx="4536" cy="1106"/>
                </a:xfrm>
                <a:prstGeom prst="ellipse">
                  <a:avLst/>
                </a:prstGeom>
                <a:blipFill rotWithShape="1">
                  <a:blip r:embed="rId6"/>
                  <a:stretch>
                    <a:fillRect t="-7051" b="-1282"/>
                  </a:stretch>
                </a:blipFill>
                <a:ln>
                  <a:solidFill>
                    <a:srgbClr val="0070C0"/>
                  </a:solidFill>
                </a:ln>
              </p:spPr>
              <p:txBody>
                <a:bodyPr/>
                <a:lstStyle/>
                <a:p>
                  <a:r>
                    <a:rPr lang="zh-CN" altLang="en-US" sz="100">
                      <a:noFill/>
                    </a:rPr>
                    <a:t> </a:t>
                  </a:r>
                  <a:endParaRPr lang="zh-CN" altLang="en-US" sz="100">
                    <a:noFill/>
                  </a:endParaRPr>
                </a:p>
              </p:txBody>
            </p:sp>
          </mc:Fallback>
        </mc:AlternateContent>
      </p:grpSp>
      <p:sp>
        <p:nvSpPr>
          <p:cNvPr id="46" name="TextBox 7"/>
          <p:cNvSpPr txBox="1"/>
          <p:nvPr/>
        </p:nvSpPr>
        <p:spPr>
          <a:xfrm>
            <a:off x="5855335" y="1390650"/>
            <a:ext cx="5578475" cy="1322070"/>
          </a:xfrm>
          <a:prstGeom prst="rect">
            <a:avLst/>
          </a:prstGeom>
          <a:solidFill>
            <a:srgbClr val="001B4E"/>
          </a:solid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000" dirty="0">
                <a:solidFill>
                  <a:schemeClr val="bg1">
                    <a:lumMod val="95000"/>
                  </a:schemeClr>
                </a:solidFill>
              </a:rPr>
              <a:t>“A computer program is said to </a:t>
            </a:r>
            <a:r>
              <a:rPr lang="en-US" sz="2000" i="1" dirty="0">
                <a:solidFill>
                  <a:schemeClr val="bg1">
                    <a:lumMod val="95000"/>
                  </a:schemeClr>
                </a:solidFill>
              </a:rPr>
              <a:t>learn</a:t>
            </a:r>
            <a:r>
              <a:rPr lang="en-US" sz="2000" dirty="0">
                <a:solidFill>
                  <a:schemeClr val="bg1">
                    <a:lumMod val="95000"/>
                  </a:schemeClr>
                </a:solidFill>
              </a:rPr>
              <a:t> from experience E with respect to some task T and some performance measure P, if its performance on T, as measured by P, improves with experience E.”</a:t>
            </a:r>
            <a:endParaRPr lang="en-US" sz="2000" dirty="0">
              <a:solidFill>
                <a:schemeClr val="bg1">
                  <a:lumMod val="95000"/>
                </a:schemeClr>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线性回归（</a:t>
            </a:r>
            <a:r>
              <a:rPr lang="en-US" altLang="zh-CN" dirty="0"/>
              <a:t>Linear Regression</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模型：</a:t>
            </a:r>
            <a:endParaRPr lang="en-US" altLang="zh-CN" dirty="0"/>
          </a:p>
          <a:p>
            <a:endParaRPr lang="en-US" altLang="zh-CN" dirty="0"/>
          </a:p>
          <a:p>
            <a:pPr lvl="1"/>
            <a:r>
              <a:rPr lang="zh-CN" altLang="en-US" sz="2000" dirty="0"/>
              <a:t>增广权重向量和增广特征向量</a:t>
            </a:r>
            <a:endParaRPr lang="en-US" altLang="zh-CN" sz="2000" dirty="0"/>
          </a:p>
          <a:p>
            <a:pPr lvl="1"/>
            <a:endParaRPr lang="en-US" altLang="zh-CN" sz="2000" dirty="0"/>
          </a:p>
          <a:p>
            <a:pPr lvl="1"/>
            <a:endParaRPr lang="en-US" altLang="zh-CN" sz="2000" dirty="0"/>
          </a:p>
          <a:p>
            <a:pPr lvl="1"/>
            <a:endParaRPr lang="en-US" altLang="zh-CN" sz="2000"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93590" y="1320165"/>
            <a:ext cx="3004185" cy="605155"/>
          </a:xfrm>
          <a:prstGeom prst="rect">
            <a:avLst/>
          </a:prstGeom>
        </p:spPr>
      </p:pic>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2325" y="2094230"/>
            <a:ext cx="2165350" cy="530225"/>
          </a:xfrm>
          <a:prstGeom prst="rect">
            <a:avLst/>
          </a:prstGeom>
        </p:spPr>
      </p:pic>
      <p:pic>
        <p:nvPicPr>
          <p:cNvPr id="6" name="图片 5"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9585" y="2553335"/>
            <a:ext cx="6255385" cy="374713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损失函数（</a:t>
            </a:r>
            <a:r>
              <a:rPr lang="en-US" altLang="zh-CN" dirty="0" smtClean="0">
                <a:sym typeface="+mn-ea"/>
              </a:rPr>
              <a:t>Loss Function</a:t>
            </a:r>
            <a:r>
              <a:rPr lang="zh-CN" altLang="en-US" dirty="0" smtClean="0">
                <a:sym typeface="+mn-ea"/>
              </a:rPr>
              <a:t>）</a:t>
            </a:r>
            <a:endParaRPr lang="zh-CN" altLang="en-US" dirty="0"/>
          </a:p>
        </p:txBody>
      </p:sp>
      <p:sp>
        <p:nvSpPr>
          <p:cNvPr id="3" name="内容占位符 2"/>
          <p:cNvSpPr>
            <a:spLocks noGrp="1"/>
          </p:cNvSpPr>
          <p:nvPr>
            <p:ph idx="1"/>
          </p:nvPr>
        </p:nvSpPr>
        <p:spPr/>
        <p:txBody>
          <a:bodyPr/>
          <a:lstStyle/>
          <a:p>
            <a:pPr lvl="0">
              <a:lnSpc>
                <a:spcPct val="150000"/>
              </a:lnSpc>
            </a:pPr>
            <a:r>
              <a:rPr lang="zh-CN" altLang="en-US" dirty="0" smtClean="0"/>
              <a:t>均方损失（</a:t>
            </a:r>
            <a:r>
              <a:rPr lang="en-US" altLang="zh-CN" dirty="0" smtClean="0"/>
              <a:t>Squared Loss</a:t>
            </a:r>
            <a:r>
              <a:rPr lang="zh-CN" altLang="en-US" dirty="0" smtClean="0"/>
              <a:t>）：回归问题</a:t>
            </a:r>
            <a:endParaRPr lang="en-US" altLang="zh-CN" dirty="0" smtClean="0"/>
          </a:p>
          <a:p>
            <a:pPr lvl="1">
              <a:lnSpc>
                <a:spcPct val="150000"/>
              </a:lnSpc>
            </a:pPr>
            <a:endParaRPr lang="en-US" altLang="zh-CN" dirty="0"/>
          </a:p>
          <a:p>
            <a:pPr lvl="0">
              <a:lnSpc>
                <a:spcPct val="150000"/>
              </a:lnSpc>
            </a:pPr>
            <a:r>
              <a:rPr lang="zh-CN" altLang="en-US" dirty="0" smtClean="0"/>
              <a:t>绝对值损失（</a:t>
            </a:r>
            <a:r>
              <a:rPr lang="en-US" altLang="zh-CN" dirty="0" smtClean="0"/>
              <a:t>Absolute Loss</a:t>
            </a:r>
            <a:r>
              <a:rPr lang="zh-CN" altLang="en-US" dirty="0" smtClean="0"/>
              <a:t>）：回归问题</a:t>
            </a:r>
            <a:endParaRPr lang="en-US" altLang="zh-CN" dirty="0" smtClean="0"/>
          </a:p>
          <a:p>
            <a:pPr lvl="1">
              <a:lnSpc>
                <a:spcPct val="150000"/>
              </a:lnSpc>
            </a:pPr>
            <a:endParaRPr lang="en-US" altLang="zh-CN" dirty="0"/>
          </a:p>
          <a:p>
            <a:pPr lvl="0">
              <a:lnSpc>
                <a:spcPct val="150000"/>
              </a:lnSpc>
              <a:spcBef>
                <a:spcPts val="1200"/>
              </a:spcBef>
            </a:pPr>
            <a:r>
              <a:rPr lang="zh-CN" altLang="en-US" dirty="0" smtClean="0"/>
              <a:t>二值损失（</a:t>
            </a:r>
            <a:r>
              <a:rPr lang="en-US" altLang="zh-CN" dirty="0" smtClean="0"/>
              <a:t>Binary Loss</a:t>
            </a:r>
            <a:r>
              <a:rPr lang="zh-CN" altLang="en-US" dirty="0" smtClean="0"/>
              <a:t>）：分类问题</a:t>
            </a:r>
            <a:endParaRPr lang="en-US" altLang="zh-CN" dirty="0" smtClean="0"/>
          </a:p>
        </p:txBody>
      </p:sp>
      <p:pic>
        <p:nvPicPr>
          <p:cNvPr id="1126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64685" y="3126105"/>
            <a:ext cx="2650490" cy="375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descr="屏幕剪辑"/>
          <p:cNvPicPr>
            <a:picLocks noChangeAspect="1"/>
          </p:cNvPicPr>
          <p:nvPr/>
        </p:nvPicPr>
        <p:blipFill>
          <a:blip r:embed="rId2"/>
          <a:stretch>
            <a:fillRect/>
          </a:stretch>
        </p:blipFill>
        <p:spPr>
          <a:xfrm>
            <a:off x="3583940" y="4485005"/>
            <a:ext cx="4636770" cy="1265555"/>
          </a:xfrm>
          <a:prstGeom prst="rect">
            <a:avLst/>
          </a:prstGeom>
        </p:spPr>
      </p:pic>
      <p:pic>
        <p:nvPicPr>
          <p:cNvPr id="5" name="图片 4" descr="屏幕剪辑"/>
          <p:cNvPicPr>
            <a:picLocks noChangeAspect="1"/>
          </p:cNvPicPr>
          <p:nvPr/>
        </p:nvPicPr>
        <p:blipFill>
          <a:blip r:embed="rId3"/>
          <a:stretch>
            <a:fillRect/>
          </a:stretch>
        </p:blipFill>
        <p:spPr>
          <a:xfrm>
            <a:off x="4302125" y="1719579"/>
            <a:ext cx="3200400" cy="665683"/>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最优化问题</a:t>
            </a:r>
            <a:endParaRPr lang="zh-CN" altLang="en-US" dirty="0"/>
          </a:p>
        </p:txBody>
      </p:sp>
      <p:sp>
        <p:nvSpPr>
          <p:cNvPr id="3" name="内容占位符 2"/>
          <p:cNvSpPr>
            <a:spLocks noGrp="1"/>
          </p:cNvSpPr>
          <p:nvPr>
            <p:ph idx="1"/>
          </p:nvPr>
        </p:nvSpPr>
        <p:spPr/>
        <p:txBody>
          <a:bodyPr/>
          <a:lstStyle/>
          <a:p>
            <a:r>
              <a:rPr lang="zh-CN" altLang="en-US" dirty="0"/>
              <a:t>机器学习问题转化成为一个</a:t>
            </a:r>
            <a:r>
              <a:rPr lang="zh-CN" altLang="en-US" dirty="0">
                <a:solidFill>
                  <a:srgbClr val="FF0000"/>
                </a:solidFill>
              </a:rPr>
              <a:t>最优化问题</a:t>
            </a:r>
            <a:endParaRPr lang="zh-CN" altLang="en-US" dirty="0">
              <a:solidFill>
                <a:srgbClr val="FF0000"/>
              </a:solidFill>
            </a:endParaRPr>
          </a:p>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5775" y="5485075"/>
            <a:ext cx="1981200" cy="630382"/>
          </a:xfrm>
          <a:prstGeom prst="rect">
            <a:avLst/>
          </a:prstGeom>
        </p:spPr>
      </p:pic>
      <p:pic>
        <p:nvPicPr>
          <p:cNvPr id="2052" name="Picture 4" descr="https://qph.fs.quoracdn.net/main-qimg-f848fbbcbf279aadeacb7bd9850d5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7535" y="1866900"/>
            <a:ext cx="8343265" cy="33515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对象 3">
            <a:hlinkClick r:id="" action="ppaction://ole?verb="/>
          </p:cNvPr>
          <p:cNvGraphicFramePr>
            <a:graphicFrameLocks noChangeAspect="1"/>
          </p:cNvGraphicFramePr>
          <p:nvPr/>
        </p:nvGraphicFramePr>
        <p:xfrm>
          <a:off x="6851650" y="5300345"/>
          <a:ext cx="3144520" cy="815340"/>
        </p:xfrm>
        <a:graphic>
          <a:graphicData uri="http://schemas.openxmlformats.org/presentationml/2006/ole">
            <mc:AlternateContent xmlns:mc="http://schemas.openxmlformats.org/markup-compatibility/2006">
              <mc:Choice xmlns:v="urn:schemas-microsoft-com:vml" Requires="v">
                <p:oleObj spid="_x0000_s1025" name="" r:id="rId3" imgW="1028700" imgH="266700" progId="Equation.KSEE3">
                  <p:embed/>
                </p:oleObj>
              </mc:Choice>
              <mc:Fallback>
                <p:oleObj name="" r:id="rId3" imgW="1028700" imgH="266700" progId="Equation.KSEE3">
                  <p:embed/>
                  <p:pic>
                    <p:nvPicPr>
                      <p:cNvPr id="0" name="图片 1024"/>
                      <p:cNvPicPr/>
                      <p:nvPr/>
                    </p:nvPicPr>
                    <p:blipFill>
                      <a:blip r:embed="rId4"/>
                      <a:stretch>
                        <a:fillRect/>
                      </a:stretch>
                    </p:blipFill>
                    <p:spPr>
                      <a:xfrm>
                        <a:off x="6851650" y="5300345"/>
                        <a:ext cx="3144520" cy="815340"/>
                      </a:xfrm>
                      <a:prstGeom prst="rect">
                        <a:avLst/>
                      </a:prstGeom>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优化方法</a:t>
            </a:r>
            <a:endParaRPr dirty="0"/>
          </a:p>
        </p:txBody>
      </p:sp>
      <p:sp>
        <p:nvSpPr>
          <p:cNvPr id="3" name="内容占位符 2"/>
          <p:cNvSpPr>
            <a:spLocks noGrp="1"/>
          </p:cNvSpPr>
          <p:nvPr>
            <p:ph idx="1"/>
          </p:nvPr>
        </p:nvSpPr>
        <p:spPr/>
        <p:txBody>
          <a:bodyPr/>
          <a:p>
            <a:r>
              <a:rPr>
                <a:sym typeface="+mn-ea"/>
              </a:rPr>
              <a:t>梯度下降法（</a:t>
            </a:r>
            <a:r>
              <a:rPr lang="en-US" altLang="zh-CN">
                <a:sym typeface="+mn-ea"/>
              </a:rPr>
              <a:t> Gradient Descent </a:t>
            </a:r>
            <a:r>
              <a:rPr>
                <a:sym typeface="+mn-ea"/>
              </a:rPr>
              <a:t>）</a:t>
            </a:r>
            <a:endParaRPr lang="zh-CN" altLang="en-US"/>
          </a:p>
        </p:txBody>
      </p:sp>
      <p:pic>
        <p:nvPicPr>
          <p:cNvPr id="1030" name="Picture 6" descr="相关图片"/>
          <p:cNvPicPr>
            <a:picLocks noChangeAspect="1" noChangeArrowheads="1"/>
          </p:cNvPicPr>
          <p:nvPr/>
        </p:nvPicPr>
        <p:blipFill>
          <a:blip r:embed="rId1"/>
          <a:srcRect/>
          <a:stretch>
            <a:fillRect/>
          </a:stretch>
        </p:blipFill>
        <p:spPr bwMode="auto">
          <a:xfrm>
            <a:off x="1139825" y="1729740"/>
            <a:ext cx="4570095" cy="47053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2"/>
          <a:srcRect/>
          <a:stretch>
            <a:fillRect/>
          </a:stretch>
        </p:blipFill>
        <p:spPr bwMode="auto">
          <a:xfrm>
            <a:off x="6625590" y="1455420"/>
            <a:ext cx="5021580" cy="49796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Administrator\Desktop\机器学习数学描述.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31275" y="3896522"/>
            <a:ext cx="4313744" cy="226043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idx="1"/>
          </p:nvPr>
        </p:nvSpPr>
        <p:spPr/>
        <p:txBody>
          <a:bodyPr>
            <a:normAutofit lnSpcReduction="20000"/>
          </a:bodyPr>
          <a:lstStyle/>
          <a:p>
            <a:r>
              <a:rPr lang="zh-CN" altLang="en-US"/>
              <a:t>优化（</a:t>
            </a:r>
            <a:r>
              <a:rPr lang="en-US" altLang="zh-CN"/>
              <a:t>Optimization</a:t>
            </a:r>
            <a:r>
              <a:rPr lang="zh-CN" altLang="en-US"/>
              <a:t>）</a:t>
            </a:r>
            <a:endParaRPr lang="en-US" altLang="zh-CN"/>
          </a:p>
          <a:p>
            <a:pPr lvl="1"/>
            <a:r>
              <a:rPr lang="zh-CN" altLang="en-US"/>
              <a:t>理想情形：最小化期望误差（</a:t>
            </a:r>
            <a:r>
              <a:rPr lang="en-US" altLang="zh-CN"/>
              <a:t>Expected Error</a:t>
            </a:r>
            <a:r>
              <a:rPr lang="zh-CN" altLang="en-US"/>
              <a:t>）</a:t>
            </a:r>
            <a:endParaRPr lang="en-US" altLang="zh-CN"/>
          </a:p>
          <a:p>
            <a:pPr lvl="1"/>
            <a:endParaRPr lang="en-US" altLang="zh-CN"/>
          </a:p>
          <a:p>
            <a:pPr lvl="1"/>
            <a:endParaRPr lang="en-US" altLang="zh-CN"/>
          </a:p>
          <a:p>
            <a:pPr lvl="1"/>
            <a:endParaRPr lang="en-US" altLang="zh-CN"/>
          </a:p>
          <a:p>
            <a:pPr lvl="1"/>
            <a:r>
              <a:rPr lang="zh-CN" altLang="en-US"/>
              <a:t>学习过程，最小化训练误差（</a:t>
            </a:r>
            <a:r>
              <a:rPr lang="en-US" altLang="zh-CN"/>
              <a:t>Training Error</a:t>
            </a:r>
            <a:r>
              <a:rPr lang="zh-CN" altLang="en-US"/>
              <a:t>）</a:t>
            </a:r>
            <a:endParaRPr lang="en-US" altLang="zh-CN"/>
          </a:p>
          <a:p>
            <a:pPr lvl="1"/>
            <a:endParaRPr lang="en-US" altLang="zh-CN"/>
          </a:p>
          <a:p>
            <a:pPr lvl="1"/>
            <a:endParaRPr lang="en-US" altLang="zh-CN"/>
          </a:p>
          <a:p>
            <a:pPr lvl="1"/>
            <a:endParaRPr lang="en-US" altLang="zh-CN"/>
          </a:p>
          <a:p>
            <a:pPr lvl="1"/>
            <a:r>
              <a:rPr lang="zh-CN" altLang="en-US"/>
              <a:t>问题</a:t>
            </a:r>
            <a:endParaRPr lang="en-US" altLang="zh-CN"/>
          </a:p>
          <a:p>
            <a:pPr lvl="2"/>
            <a:r>
              <a:rPr lang="zh-CN" altLang="en-US"/>
              <a:t>过拟合（</a:t>
            </a:r>
            <a:r>
              <a:rPr lang="en-US" altLang="zh-CN"/>
              <a:t>Overfitting</a:t>
            </a:r>
            <a:r>
              <a:rPr lang="zh-CN" altLang="en-US"/>
              <a:t>）</a:t>
            </a:r>
            <a:endParaRPr lang="en-US" altLang="zh-CN"/>
          </a:p>
          <a:p>
            <a:pPr lvl="2"/>
            <a:r>
              <a:rPr lang="zh-CN" altLang="en-US"/>
              <a:t>欠拟合（</a:t>
            </a:r>
            <a:r>
              <a:rPr lang="en-US" altLang="zh-CN"/>
              <a:t>Underfitting</a:t>
            </a:r>
            <a:r>
              <a:rPr lang="zh-CN" altLang="en-US"/>
              <a:t>）</a:t>
            </a:r>
            <a:endParaRPr lang="zh-CN" altLang="en-US"/>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263" y="2231647"/>
            <a:ext cx="5635428" cy="64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4870" y="3745392"/>
            <a:ext cx="2579943" cy="67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学习方法</a:t>
            </a:r>
            <a:endParaRPr lang="zh-CN" altLang="en-US" dirty="0"/>
          </a:p>
        </p:txBody>
      </p:sp>
      <p:sp>
        <p:nvSpPr>
          <p:cNvPr id="3" name="内容占位符 2"/>
          <p:cNvSpPr>
            <a:spLocks noGrp="1"/>
          </p:cNvSpPr>
          <p:nvPr>
            <p:ph idx="1"/>
          </p:nvPr>
        </p:nvSpPr>
        <p:spPr/>
        <p:txBody>
          <a:bodyPr/>
          <a:lstStyle/>
          <a:p>
            <a:r>
              <a:rPr lang="zh-CN" altLang="en-US" dirty="0" smtClean="0"/>
              <a:t>例：聚类，欠拟合 </a:t>
            </a:r>
            <a:r>
              <a:rPr lang="en-US" altLang="zh-CN" dirty="0" err="1" smtClean="0"/>
              <a:t>vs</a:t>
            </a:r>
            <a:r>
              <a:rPr lang="en-US" altLang="zh-CN" dirty="0" smtClean="0"/>
              <a:t> </a:t>
            </a:r>
            <a:r>
              <a:rPr lang="zh-CN" altLang="en-US" dirty="0" smtClean="0"/>
              <a:t>过拟合</a:t>
            </a:r>
            <a:endParaRPr lang="zh-CN" altLang="en-US" dirty="0"/>
          </a:p>
        </p:txBody>
      </p:sp>
      <p:pic>
        <p:nvPicPr>
          <p:cNvPr id="4" name="图片 3"/>
          <p:cNvPicPr>
            <a:picLocks noChangeAspect="1"/>
          </p:cNvPicPr>
          <p:nvPr/>
        </p:nvPicPr>
        <p:blipFill>
          <a:blip r:embed="rId1"/>
          <a:stretch>
            <a:fillRect/>
          </a:stretch>
        </p:blipFill>
        <p:spPr>
          <a:xfrm>
            <a:off x="3811905" y="1804035"/>
            <a:ext cx="4440555" cy="44405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学习方法</a:t>
            </a:r>
            <a:endParaRPr lang="zh-CN" altLang="en-US" dirty="0"/>
          </a:p>
        </p:txBody>
      </p:sp>
      <p:sp>
        <p:nvSpPr>
          <p:cNvPr id="3" name="内容占位符 2"/>
          <p:cNvSpPr>
            <a:spLocks noGrp="1"/>
          </p:cNvSpPr>
          <p:nvPr>
            <p:ph idx="1"/>
          </p:nvPr>
        </p:nvSpPr>
        <p:spPr/>
        <p:txBody>
          <a:bodyPr/>
          <a:lstStyle/>
          <a:p>
            <a:r>
              <a:rPr lang="zh-CN" altLang="en-US" dirty="0" smtClean="0"/>
              <a:t>例：聚类，欠拟合 </a:t>
            </a:r>
            <a:r>
              <a:rPr lang="en-US" altLang="zh-CN" dirty="0" err="1" smtClean="0"/>
              <a:t>vs</a:t>
            </a:r>
            <a:r>
              <a:rPr lang="en-US" altLang="zh-CN" dirty="0" smtClean="0"/>
              <a:t> </a:t>
            </a:r>
            <a:r>
              <a:rPr lang="zh-CN" altLang="en-US" dirty="0" smtClean="0"/>
              <a:t>过拟合</a:t>
            </a:r>
            <a:endParaRPr lang="zh-CN" altLang="en-US" dirty="0"/>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96515" y="1929130"/>
            <a:ext cx="6998970" cy="4227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2854960" y="187960"/>
            <a:ext cx="6482080" cy="6482080"/>
          </a:xfrm>
          <a:prstGeom prst="rect">
            <a:avLst/>
          </a:prstGeom>
        </p:spPr>
      </p:pic>
      <p:pic>
        <p:nvPicPr>
          <p:cNvPr id="8" name="图片 7"/>
          <p:cNvPicPr>
            <a:picLocks noChangeAspect="1"/>
          </p:cNvPicPr>
          <p:nvPr/>
        </p:nvPicPr>
        <p:blipFill>
          <a:blip r:embed="rId2"/>
          <a:srcRect b="61361"/>
          <a:stretch>
            <a:fillRect/>
          </a:stretch>
        </p:blipFill>
        <p:spPr>
          <a:xfrm>
            <a:off x="8139430" y="100965"/>
            <a:ext cx="2503805" cy="967740"/>
          </a:xfrm>
          <a:prstGeom prst="rect">
            <a:avLst/>
          </a:prstGeom>
        </p:spPr>
      </p:pic>
    </p:spTree>
    <p:custDataLst>
      <p:tags r:id="rId3"/>
    </p:custData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过拟合</a:t>
            </a:r>
            <a:endParaRPr lang="zh-CN" altLang="en-US" dirty="0"/>
          </a:p>
        </p:txBody>
      </p:sp>
      <p:sp>
        <p:nvSpPr>
          <p:cNvPr id="3" name="内容占位符 2"/>
          <p:cNvSpPr>
            <a:spLocks noGrp="1"/>
          </p:cNvSpPr>
          <p:nvPr>
            <p:ph idx="1"/>
          </p:nvPr>
        </p:nvSpPr>
        <p:spPr/>
        <p:txBody>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a:p>
            <a:pPr lvl="1"/>
            <a:r>
              <a:rPr lang="zh-CN" altLang="en-US" dirty="0"/>
              <a:t>过拟合问题往往是由于训练数据少和噪声等原因造成的。</a:t>
            </a:r>
            <a:endParaRPr lang="zh-CN" altLang="en-US" dirty="0"/>
          </a:p>
        </p:txBody>
      </p:sp>
      <p:pic>
        <p:nvPicPr>
          <p:cNvPr id="4" name="图片 3"/>
          <p:cNvPicPr>
            <a:picLocks noChangeAspect="1"/>
          </p:cNvPicPr>
          <p:nvPr/>
        </p:nvPicPr>
        <p:blipFill>
          <a:blip r:embed="rId1"/>
          <a:stretch>
            <a:fillRect/>
          </a:stretch>
        </p:blipFill>
        <p:spPr>
          <a:xfrm>
            <a:off x="1696720" y="2754630"/>
            <a:ext cx="8719185" cy="3490595"/>
          </a:xfrm>
          <a:prstGeom prst="rect">
            <a:avLst/>
          </a:prstGeom>
        </p:spPr>
      </p:pic>
      <p:sp>
        <p:nvSpPr>
          <p:cNvPr id="5" name="文本框 4"/>
          <p:cNvSpPr txBox="1"/>
          <p:nvPr/>
        </p:nvSpPr>
        <p:spPr>
          <a:xfrm>
            <a:off x="5046980" y="121920"/>
            <a:ext cx="2152015" cy="521970"/>
          </a:xfrm>
          <a:prstGeom prst="rect">
            <a:avLst/>
          </a:prstGeom>
          <a:noFill/>
        </p:spPr>
        <p:txBody>
          <a:bodyPr wrap="none" rtlCol="0" anchor="t">
            <a:spAutoFit/>
          </a:bodyPr>
          <a:p>
            <a:r>
              <a:rPr lang="zh-CN" altLang="en-US" sz="2800" b="1" dirty="0">
                <a:solidFill>
                  <a:schemeClr val="accent5"/>
                </a:solidFill>
                <a:latin typeface="幼圆" panose="02010509060101010101" charset="-122"/>
                <a:ea typeface="幼圆" panose="02010509060101010101" charset="-122"/>
                <a:cs typeface="幼圆" panose="02010509060101010101" charset="-122"/>
                <a:sym typeface="+mn-ea"/>
              </a:rPr>
              <a:t>讲到这里</a:t>
            </a:r>
            <a:r>
              <a:rPr lang="en-US" altLang="zh-CN" sz="2800" b="1" dirty="0">
                <a:solidFill>
                  <a:schemeClr val="accent5"/>
                </a:solidFill>
                <a:latin typeface="幼圆" panose="02010509060101010101" charset="-122"/>
                <a:ea typeface="幼圆" panose="02010509060101010101" charset="-122"/>
                <a:cs typeface="幼圆" panose="02010509060101010101" charset="-122"/>
                <a:sym typeface="+mn-ea"/>
              </a:rPr>
              <a:t>4.1</a:t>
            </a:r>
            <a:endParaRPr lang="en-US" altLang="zh-CN" sz="2800" b="1" dirty="0">
              <a:solidFill>
                <a:schemeClr val="accent5"/>
              </a:solidFill>
              <a:latin typeface="幼圆" panose="02010509060101010101" charset="-122"/>
              <a:ea typeface="幼圆" panose="02010509060101010101" charset="-122"/>
              <a:cs typeface="幼圆" panose="02010509060101010101"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endParaRPr lang="zh-CN" altLang="en-US" dirty="0"/>
          </a:p>
        </p:txBody>
      </p:sp>
      <p:pic>
        <p:nvPicPr>
          <p:cNvPr id="5" name="图片 4" descr="屏幕剪辑"/>
          <p:cNvPicPr>
            <a:picLocks noChangeAspect="1"/>
          </p:cNvPicPr>
          <p:nvPr/>
        </p:nvPicPr>
        <p:blipFill>
          <a:blip r:embed="rId1"/>
          <a:stretch>
            <a:fillRect/>
          </a:stretch>
        </p:blipFill>
        <p:spPr>
          <a:xfrm>
            <a:off x="2127160" y="1849369"/>
            <a:ext cx="3696216" cy="543001"/>
          </a:xfrm>
          <a:prstGeom prst="rect">
            <a:avLst/>
          </a:prstGeom>
        </p:spPr>
      </p:pic>
      <p:sp>
        <p:nvSpPr>
          <p:cNvPr id="4" name="矩形 3"/>
          <p:cNvSpPr/>
          <p:nvPr/>
        </p:nvSpPr>
        <p:spPr>
          <a:xfrm>
            <a:off x="2951043" y="1186154"/>
            <a:ext cx="1605280" cy="521970"/>
          </a:xfrm>
          <a:prstGeom prst="rect">
            <a:avLst/>
          </a:prstGeom>
        </p:spPr>
        <p:txBody>
          <a:bodyPr wrap="none">
            <a:spAutoFit/>
          </a:bodyPr>
          <a:lstStyle/>
          <a:p>
            <a:r>
              <a:rPr lang="zh-CN" altLang="en-US" sz="2800" b="1" dirty="0">
                <a:solidFill>
                  <a:srgbClr val="0070C0"/>
                </a:solidFill>
                <a:latin typeface="思源宋体" panose="02020400000000000000" charset="-122"/>
                <a:ea typeface="思源宋体" panose="02020400000000000000" charset="-122"/>
              </a:rPr>
              <a:t>期望风险</a:t>
            </a:r>
            <a:endParaRPr lang="zh-CN" altLang="en-US" sz="2800" b="1" dirty="0">
              <a:solidFill>
                <a:srgbClr val="0070C0"/>
              </a:solidFill>
              <a:latin typeface="思源宋体" panose="02020400000000000000" charset="-122"/>
              <a:ea typeface="思源宋体" panose="02020400000000000000" charset="-122"/>
            </a:endParaRPr>
          </a:p>
        </p:txBody>
      </p:sp>
      <p:sp>
        <p:nvSpPr>
          <p:cNvPr id="8" name="矩形 7"/>
          <p:cNvSpPr/>
          <p:nvPr/>
        </p:nvSpPr>
        <p:spPr>
          <a:xfrm>
            <a:off x="7650862" y="1186154"/>
            <a:ext cx="1605280" cy="521970"/>
          </a:xfrm>
          <a:prstGeom prst="rect">
            <a:avLst/>
          </a:prstGeom>
        </p:spPr>
        <p:txBody>
          <a:bodyPr wrap="none">
            <a:spAutoFit/>
          </a:bodyPr>
          <a:lstStyle/>
          <a:p>
            <a:r>
              <a:rPr lang="zh-CN" altLang="en-US" sz="2800" b="1" dirty="0">
                <a:solidFill>
                  <a:srgbClr val="0070C0"/>
                </a:solidFill>
                <a:latin typeface="思源宋体" panose="02020400000000000000" charset="-122"/>
                <a:ea typeface="思源宋体" panose="02020400000000000000" charset="-122"/>
              </a:rPr>
              <a:t>经验风险</a:t>
            </a:r>
            <a:endParaRPr lang="zh-CN" altLang="en-US" sz="2800" b="1" dirty="0">
              <a:solidFill>
                <a:srgbClr val="0070C0"/>
              </a:solidFill>
              <a:latin typeface="思源宋体" panose="02020400000000000000" charset="-122"/>
              <a:ea typeface="思源宋体" panose="02020400000000000000" charset="-122"/>
            </a:endParaRPr>
          </a:p>
        </p:txBody>
      </p:sp>
      <p:sp>
        <p:nvSpPr>
          <p:cNvPr id="9" name="矩形 8"/>
          <p:cNvSpPr/>
          <p:nvPr/>
        </p:nvSpPr>
        <p:spPr>
          <a:xfrm>
            <a:off x="3493327" y="5992908"/>
            <a:ext cx="5205730" cy="460375"/>
          </a:xfrm>
          <a:prstGeom prst="rect">
            <a:avLst/>
          </a:prstGeom>
        </p:spPr>
        <p:txBody>
          <a:bodyPr wrap="none">
            <a:spAutoFit/>
          </a:bodyPr>
          <a:lstStyle/>
          <a:p>
            <a:pPr algn="l"/>
            <a:r>
              <a:rPr lang="zh-CN" altLang="en-US" sz="2400" b="1" dirty="0">
                <a:solidFill>
                  <a:srgbClr val="0070C0"/>
                </a:solidFill>
                <a:latin typeface="思源宋体" panose="02020400000000000000" charset="-122"/>
                <a:ea typeface="思源宋体" panose="02020400000000000000" charset="-122"/>
                <a:cs typeface="思源宋体" panose="02020400000000000000" charset="-122"/>
              </a:rPr>
              <a:t>泛化错误（Generalization Error）</a:t>
            </a:r>
            <a:endParaRPr lang="zh-CN" altLang="en-US" sz="2400" b="1" dirty="0">
              <a:solidFill>
                <a:srgbClr val="0070C0"/>
              </a:solidFill>
              <a:latin typeface="思源宋体" panose="02020400000000000000" charset="-122"/>
              <a:ea typeface="思源宋体" panose="02020400000000000000" charset="-122"/>
              <a:cs typeface="思源宋体" panose="02020400000000000000" charset="-122"/>
            </a:endParaRPr>
          </a:p>
        </p:txBody>
      </p:sp>
      <p:grpSp>
        <p:nvGrpSpPr>
          <p:cNvPr id="3" name="组合 2"/>
          <p:cNvGrpSpPr/>
          <p:nvPr/>
        </p:nvGrpSpPr>
        <p:grpSpPr>
          <a:xfrm>
            <a:off x="2392680" y="2670810"/>
            <a:ext cx="7522845" cy="2727960"/>
            <a:chOff x="1368" y="4206"/>
            <a:chExt cx="11847" cy="4296"/>
          </a:xfrm>
        </p:grpSpPr>
        <p:pic>
          <p:nvPicPr>
            <p:cNvPr id="10" name="图片 9" descr="屏幕剪辑"/>
            <p:cNvPicPr>
              <a:picLocks noChangeAspect="1"/>
            </p:cNvPicPr>
            <p:nvPr/>
          </p:nvPicPr>
          <p:blipFill>
            <a:blip r:embed="rId2" cstate="print"/>
            <a:stretch>
              <a:fillRect/>
            </a:stretch>
          </p:blipFill>
          <p:spPr>
            <a:xfrm>
              <a:off x="1368" y="4206"/>
              <a:ext cx="4416" cy="4049"/>
            </a:xfrm>
            <a:prstGeom prst="rect">
              <a:avLst/>
            </a:prstGeom>
          </p:spPr>
        </p:pic>
        <p:pic>
          <p:nvPicPr>
            <p:cNvPr id="2050" name="Picture 2" descr="âgaussian mixture random sampleâçå¾çæç´¢ç»æ"/>
            <p:cNvPicPr>
              <a:picLocks noChangeAspect="1" noChangeArrowheads="1"/>
            </p:cNvPicPr>
            <p:nvPr/>
          </p:nvPicPr>
          <p:blipFill>
            <a:blip r:embed="rId3"/>
            <a:srcRect/>
            <a:stretch>
              <a:fillRect/>
            </a:stretch>
          </p:blipFill>
          <p:spPr bwMode="auto">
            <a:xfrm>
              <a:off x="7685" y="4354"/>
              <a:ext cx="5531" cy="41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2" name="矩形 11"/>
                <p:cNvSpPr/>
                <p:nvPr/>
              </p:nvSpPr>
              <p:spPr>
                <a:xfrm>
                  <a:off x="3962400" y="3601017"/>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p:sp>
              <p:nvSpPr>
                <p:cNvPr id="12" name="矩形 11"/>
                <p:cNvSpPr>
                  <a:spLocks noRot="1" noChangeAspect="1" noMove="1" noResize="1" noEditPoints="1" noAdjustHandles="1" noChangeArrowheads="1" noChangeShapeType="1" noTextEdit="1"/>
                </p:cNvSpPr>
                <p:nvPr/>
              </p:nvSpPr>
              <p:spPr>
                <a:xfrm>
                  <a:off x="6240" y="5431"/>
                  <a:ext cx="1533" cy="159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grpSp>
      <p:pic>
        <p:nvPicPr>
          <p:cNvPr id="13" name="图片 1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6427" y="1821708"/>
            <a:ext cx="2909826" cy="598322"/>
          </a:xfrm>
          <a:prstGeom prst="rect">
            <a:avLst/>
          </a:prstGeom>
        </p:spPr>
      </p:pic>
      <p:pic>
        <p:nvPicPr>
          <p:cNvPr id="11" name="图片 10"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0913" y="5519524"/>
            <a:ext cx="3129725" cy="473541"/>
          </a:xfrm>
          <a:prstGeom prst="rect">
            <a:avLst/>
          </a:prstGeom>
        </p:spPr>
      </p:pic>
      <p:sp>
        <p:nvSpPr>
          <p:cNvPr id="6" name="文本框 5"/>
          <p:cNvSpPr txBox="1"/>
          <p:nvPr/>
        </p:nvSpPr>
        <p:spPr>
          <a:xfrm>
            <a:off x="8941435" y="6038850"/>
            <a:ext cx="3080385" cy="368300"/>
          </a:xfrm>
          <a:prstGeom prst="rect">
            <a:avLst/>
          </a:prstGeom>
          <a:noFill/>
        </p:spPr>
        <p:txBody>
          <a:bodyPr wrap="none" rtlCol="0">
            <a:spAutoFit/>
          </a:bodyPr>
          <a:p>
            <a:r>
              <a:rPr lang="zh-CN" altLang="en-US">
                <a:solidFill>
                  <a:schemeClr val="accent6"/>
                </a:solidFill>
                <a:latin typeface="思源宋体" panose="02020400000000000000" charset="-122"/>
                <a:ea typeface="思源宋体" panose="02020400000000000000" charset="-122"/>
                <a:cs typeface="思源宋体" panose="02020400000000000000" charset="-122"/>
              </a:rPr>
              <a:t>机器学习基石，林轩田，</a:t>
            </a:r>
            <a:r>
              <a:rPr lang="en-US" altLang="zh-CN">
                <a:solidFill>
                  <a:schemeClr val="accent6"/>
                </a:solidFill>
                <a:latin typeface="思源宋体" panose="02020400000000000000" charset="-122"/>
                <a:ea typeface="思源宋体" panose="02020400000000000000" charset="-122"/>
                <a:cs typeface="思源宋体" panose="02020400000000000000" charset="-122"/>
              </a:rPr>
              <a:t>B</a:t>
            </a:r>
            <a:r>
              <a:rPr lang="zh-CN" altLang="en-US">
                <a:solidFill>
                  <a:schemeClr val="accent6"/>
                </a:solidFill>
                <a:latin typeface="思源宋体" panose="02020400000000000000" charset="-122"/>
                <a:ea typeface="思源宋体" panose="02020400000000000000" charset="-122"/>
                <a:cs typeface="思源宋体" panose="02020400000000000000" charset="-122"/>
              </a:rPr>
              <a:t>站</a:t>
            </a:r>
            <a:endParaRPr lang="zh-CN" altLang="en-US">
              <a:solidFill>
                <a:schemeClr val="accent6"/>
              </a:solidFill>
              <a:latin typeface="思源宋体" panose="02020400000000000000" charset="-122"/>
              <a:ea typeface="思源宋体" panose="02020400000000000000" charset="-122"/>
              <a:cs typeface="思源宋体" panose="020204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endParaRPr lang="zh-CN" altLang="en-US" dirty="0"/>
          </a:p>
        </p:txBody>
      </p:sp>
      <p:sp>
        <p:nvSpPr>
          <p:cNvPr id="3" name="内容占位符 2"/>
          <p:cNvSpPr>
            <a:spLocks noGrp="1"/>
          </p:cNvSpPr>
          <p:nvPr>
            <p:ph idx="1"/>
          </p:nvPr>
        </p:nvSpPr>
        <p:spPr>
          <a:xfrm>
            <a:off x="287655" y="981075"/>
            <a:ext cx="4574540" cy="5472430"/>
          </a:xfrm>
        </p:spPr>
        <p:txBody>
          <a:bodyPr/>
          <a:lstStyle/>
          <a:p>
            <a:r>
              <a:rPr lang="zh-CN" altLang="en-US">
                <a:sym typeface="+mn-ea"/>
              </a:rPr>
              <a:t>验证集（</a:t>
            </a:r>
            <a:r>
              <a:rPr>
                <a:sym typeface="+mn-ea"/>
              </a:rPr>
              <a:t>Validation Dataset</a:t>
            </a:r>
            <a:r>
              <a:rPr lang="zh-CN" altLang="en-US">
                <a:sym typeface="+mn-ea"/>
              </a:rPr>
              <a:t>）</a:t>
            </a:r>
            <a:endParaRPr lang="zh-CN" altLang="en-US">
              <a:sym typeface="+mn-ea"/>
            </a:endParaRPr>
          </a:p>
          <a:p>
            <a:pPr lvl="1"/>
            <a:r>
              <a:rPr lang="zh-CN" altLang="en-US" dirty="0"/>
              <a:t>我们使用一个验证集（</a:t>
            </a:r>
            <a:r>
              <a:rPr lang="en-US" altLang="zh-CN" dirty="0"/>
              <a:t>Validation Dataset</a:t>
            </a:r>
            <a:r>
              <a:rPr lang="zh-CN" altLang="en-US" dirty="0"/>
              <a:t>）来测试每一次迭代的参数在验证集上是否最优。</a:t>
            </a:r>
            <a:endParaRPr lang="zh-CN" altLang="en-US" dirty="0"/>
          </a:p>
          <a:p>
            <a:pPr lvl="1"/>
            <a:r>
              <a:rPr lang="zh-CN" altLang="en-US" dirty="0"/>
              <a:t>如果在验证集上的错误率不再下降，就停止迭代。</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86020" y="981075"/>
            <a:ext cx="6722745" cy="52006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idx="1"/>
          </p:nvPr>
        </p:nvSpPr>
        <p:spPr/>
        <p:txBody>
          <a:bodyPr/>
          <a:lstStyle/>
          <a:p>
            <a:r>
              <a:rPr lang="zh-CN" altLang="en-US" dirty="0" smtClean="0"/>
              <a:t>实践描述</a:t>
            </a:r>
            <a:endParaRPr lang="zh-CN" altLang="en-US" dirty="0"/>
          </a:p>
        </p:txBody>
      </p:sp>
      <p:pic>
        <p:nvPicPr>
          <p:cNvPr id="9" name="图片 8"/>
          <p:cNvPicPr>
            <a:picLocks noChangeAspect="1"/>
          </p:cNvPicPr>
          <p:nvPr/>
        </p:nvPicPr>
        <p:blipFill>
          <a:blip r:embed="rId1"/>
          <a:stretch>
            <a:fillRect/>
          </a:stretch>
        </p:blipFill>
        <p:spPr>
          <a:xfrm>
            <a:off x="1851025" y="1592580"/>
            <a:ext cx="8489315" cy="47605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数据的特征表示</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idx="1"/>
          </p:nvPr>
        </p:nvSpPr>
        <p:spPr/>
        <p:txBody>
          <a:bodyPr/>
          <a:p>
            <a:r>
              <a:rPr lang="zh-CN" altLang="en-US"/>
              <a:t>原始特征（raw features）</a:t>
            </a:r>
            <a:endParaRPr lang="zh-CN" altLang="en-US"/>
          </a:p>
        </p:txBody>
      </p:sp>
      <p:pic>
        <p:nvPicPr>
          <p:cNvPr id="5" name="图片 4"/>
          <p:cNvPicPr>
            <a:picLocks noChangeAspect="1"/>
          </p:cNvPicPr>
          <p:nvPr/>
        </p:nvPicPr>
        <p:blipFill>
          <a:blip r:embed="rId1"/>
          <a:stretch>
            <a:fillRect/>
          </a:stretch>
        </p:blipFill>
        <p:spPr>
          <a:xfrm>
            <a:off x="1865630" y="1601470"/>
            <a:ext cx="8460000" cy="475482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idx="1"/>
          </p:nvPr>
        </p:nvSpPr>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1865630" y="1691640"/>
            <a:ext cx="8460000" cy="4661697"/>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idx="1"/>
          </p:nvPr>
        </p:nvSpPr>
        <p:spPr/>
        <p:txBody>
          <a:bodyPr/>
          <a:lstStyle/>
          <a:p>
            <a:r>
              <a:rPr lang="zh-CN" altLang="en-US" dirty="0" smtClean="0"/>
              <a:t>实践描述</a:t>
            </a:r>
            <a:r>
              <a:rPr lang="zh-CN" altLang="en-US">
                <a:sym typeface="+mn-ea"/>
              </a:rPr>
              <a:t>：最近邻分类</a:t>
            </a:r>
            <a:endParaRPr lang="zh-CN" altLang="en-US" dirty="0"/>
          </a:p>
        </p:txBody>
      </p:sp>
      <p:pic>
        <p:nvPicPr>
          <p:cNvPr id="5" name="图片 4"/>
          <p:cNvPicPr>
            <a:picLocks noChangeAspect="1"/>
          </p:cNvPicPr>
          <p:nvPr/>
        </p:nvPicPr>
        <p:blipFill>
          <a:blip r:embed="rId1"/>
          <a:stretch>
            <a:fillRect/>
          </a:stretch>
        </p:blipFill>
        <p:spPr>
          <a:xfrm>
            <a:off x="1865630" y="1606550"/>
            <a:ext cx="8460000" cy="474675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idx="1"/>
          </p:nvPr>
        </p:nvSpPr>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1865630" y="1652905"/>
            <a:ext cx="8460000" cy="4700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idx="1"/>
          </p:nvPr>
        </p:nvSpPr>
        <p:spPr>
          <a:xfrm>
            <a:off x="287655" y="981075"/>
            <a:ext cx="11617325" cy="642620"/>
          </a:xfrm>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1866265" y="1623695"/>
            <a:ext cx="8460000" cy="472954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Fei\Desktop\识别 猫.jpg">
            <a:hlinkClick r:id="rId1" action="ppaction://hlinkfile"/>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 y="-7620"/>
            <a:ext cx="12231370" cy="68732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idx="1"/>
          </p:nvPr>
        </p:nvSpPr>
        <p:spPr/>
        <p:txBody>
          <a:bodyPr/>
          <a:lstStyle/>
          <a:p>
            <a:r>
              <a:rPr lang="zh-CN" altLang="en-US" dirty="0" smtClean="0"/>
              <a:t>实践描述</a:t>
            </a:r>
            <a:r>
              <a:rPr lang="zh-CN" altLang="en-US">
                <a:sym typeface="+mn-ea"/>
              </a:rPr>
              <a:t>：最近邻分类</a:t>
            </a:r>
            <a:endParaRPr lang="zh-CN" altLang="en-US" dirty="0"/>
          </a:p>
        </p:txBody>
      </p:sp>
      <p:pic>
        <p:nvPicPr>
          <p:cNvPr id="4" name="图片 3"/>
          <p:cNvPicPr>
            <a:picLocks noChangeAspect="1"/>
          </p:cNvPicPr>
          <p:nvPr/>
        </p:nvPicPr>
        <p:blipFill>
          <a:blip r:embed="rId1"/>
          <a:stretch>
            <a:fillRect/>
          </a:stretch>
        </p:blipFill>
        <p:spPr>
          <a:xfrm>
            <a:off x="1866265" y="1632585"/>
            <a:ext cx="8460000" cy="472027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学习方法</a:t>
            </a:r>
            <a:endParaRPr lang="zh-CN" altLang="en-US" dirty="0"/>
          </a:p>
        </p:txBody>
      </p:sp>
      <p:sp>
        <p:nvSpPr>
          <p:cNvPr id="3" name="内容占位符 2"/>
          <p:cNvSpPr>
            <a:spLocks noGrp="1"/>
          </p:cNvSpPr>
          <p:nvPr>
            <p:ph idx="1"/>
          </p:nvPr>
        </p:nvSpPr>
        <p:spPr/>
        <p:txBody>
          <a:bodyPr/>
          <a:lstStyle/>
          <a:p>
            <a:r>
              <a:rPr lang="zh-CN" altLang="en-US" dirty="0" smtClean="0"/>
              <a:t>实践描述：最近邻分类</a:t>
            </a:r>
            <a:endParaRPr dirty="0" smtClean="0"/>
          </a:p>
        </p:txBody>
      </p:sp>
      <p:pic>
        <p:nvPicPr>
          <p:cNvPr id="5" name="图片 4"/>
          <p:cNvPicPr>
            <a:picLocks noChangeAspect="1"/>
          </p:cNvPicPr>
          <p:nvPr/>
        </p:nvPicPr>
        <p:blipFill>
          <a:blip r:embed="rId1"/>
          <a:stretch>
            <a:fillRect/>
          </a:stretch>
        </p:blipFill>
        <p:spPr>
          <a:xfrm>
            <a:off x="1865630" y="1609725"/>
            <a:ext cx="8460000" cy="47432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idx="1"/>
          </p:nvPr>
        </p:nvSpPr>
        <p:spPr/>
        <p:txBody>
          <a:bodyPr/>
          <a:p>
            <a:r>
              <a:rPr lang="zh-CN" altLang="en-US"/>
              <a:t>图像</a:t>
            </a:r>
            <a:r>
              <a:t>/</a:t>
            </a:r>
            <a:r>
              <a:rPr lang="zh-CN" altLang="en-US"/>
              <a:t>视觉</a:t>
            </a:r>
            <a:r>
              <a:rPr lang="zh-CN" altLang="en-US"/>
              <a:t>特征（</a:t>
            </a:r>
            <a:r>
              <a:t>visual </a:t>
            </a:r>
            <a:r>
              <a:rPr lang="zh-CN" altLang="en-US"/>
              <a:t>features）</a:t>
            </a:r>
            <a:endParaRPr lang="zh-CN" altLang="en-US"/>
          </a:p>
        </p:txBody>
      </p:sp>
      <p:pic>
        <p:nvPicPr>
          <p:cNvPr id="6" name="图片 5"/>
          <p:cNvPicPr>
            <a:picLocks noChangeAspect="1"/>
          </p:cNvPicPr>
          <p:nvPr/>
        </p:nvPicPr>
        <p:blipFill>
          <a:blip r:embed="rId1"/>
          <a:stretch>
            <a:fillRect/>
          </a:stretch>
        </p:blipFill>
        <p:spPr>
          <a:xfrm>
            <a:off x="2661920" y="1650365"/>
            <a:ext cx="6869430" cy="480631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数据的特征表示</a:t>
            </a:r>
            <a:endParaRPr lang="zh-CN" altLang="en-US"/>
          </a:p>
        </p:txBody>
      </p:sp>
      <p:sp>
        <p:nvSpPr>
          <p:cNvPr id="4" name="内容占位符 3"/>
          <p:cNvSpPr>
            <a:spLocks noGrp="1"/>
          </p:cNvSpPr>
          <p:nvPr>
            <p:ph idx="1"/>
          </p:nvPr>
        </p:nvSpPr>
        <p:spPr/>
        <p:txBody>
          <a:bodyPr/>
          <a:p>
            <a:r>
              <a:rPr lang="zh-CN" altLang="en-US">
                <a:sym typeface="+mn-ea"/>
              </a:rPr>
              <a:t>图像</a:t>
            </a:r>
            <a:r>
              <a:rPr>
                <a:sym typeface="+mn-ea"/>
              </a:rPr>
              <a:t>/</a:t>
            </a:r>
            <a:r>
              <a:rPr lang="zh-CN" altLang="en-US">
                <a:sym typeface="+mn-ea"/>
              </a:rPr>
              <a:t>视觉特征（</a:t>
            </a:r>
            <a:r>
              <a:rPr>
                <a:sym typeface="+mn-ea"/>
              </a:rPr>
              <a:t>visual </a:t>
            </a:r>
            <a:r>
              <a:rPr lang="zh-CN" altLang="en-US">
                <a:sym typeface="+mn-ea"/>
              </a:rPr>
              <a:t>features）</a:t>
            </a:r>
            <a:endParaRPr lang="zh-CN" altLang="en-US"/>
          </a:p>
        </p:txBody>
      </p:sp>
      <p:pic>
        <p:nvPicPr>
          <p:cNvPr id="5" name="图片 4"/>
          <p:cNvPicPr>
            <a:picLocks noChangeAspect="1"/>
          </p:cNvPicPr>
          <p:nvPr/>
        </p:nvPicPr>
        <p:blipFill>
          <a:blip r:embed="rId1"/>
          <a:stretch>
            <a:fillRect/>
          </a:stretch>
        </p:blipFill>
        <p:spPr>
          <a:xfrm>
            <a:off x="2602230" y="1594485"/>
            <a:ext cx="6988175" cy="469328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文本特征</a:t>
            </a:r>
            <a:endParaRPr lang="zh-CN" altLang="en-US"/>
          </a:p>
        </p:txBody>
      </p:sp>
      <p:sp>
        <p:nvSpPr>
          <p:cNvPr id="4" name="内容占位符 3"/>
          <p:cNvSpPr>
            <a:spLocks noGrp="1"/>
          </p:cNvSpPr>
          <p:nvPr>
            <p:ph idx="1"/>
          </p:nvPr>
        </p:nvSpPr>
        <p:spPr/>
        <p:txBody>
          <a:bodyPr/>
          <a:p>
            <a:pPr lvl="0"/>
            <a:r>
              <a:rPr lang="zh-CN" altLang="en-US"/>
              <a:t>词袋模型（Bag-of-Words，BoW）</a:t>
            </a:r>
            <a:endParaRPr lang="zh-CN" altLang="en-US"/>
          </a:p>
          <a:p>
            <a:pPr lvl="2"/>
            <a:endParaRPr lang="zh-CN" altLang="en-US"/>
          </a:p>
          <a:p>
            <a:pPr lvl="2"/>
            <a:endParaRPr lang="zh-CN" altLang="en-US"/>
          </a:p>
          <a:p>
            <a:pPr lvl="2"/>
            <a:endParaRPr lang="zh-CN" altLang="en-US"/>
          </a:p>
          <a:p>
            <a:pPr lvl="2"/>
            <a:endParaRPr lang="zh-CN" altLang="en-US"/>
          </a:p>
          <a:p>
            <a:pPr lvl="2"/>
            <a:endParaRPr lang="zh-CN" altLang="en-US"/>
          </a:p>
          <a:p>
            <a:pPr lvl="2"/>
            <a:r>
              <a:rPr lang="zh-CN" altLang="en-US">
                <a:solidFill>
                  <a:srgbClr val="C00000"/>
                </a:solidFill>
              </a:rPr>
              <a:t>问题？</a:t>
            </a:r>
            <a:endParaRPr lang="zh-CN" altLang="en-US">
              <a:solidFill>
                <a:srgbClr val="C00000"/>
              </a:solidFill>
            </a:endParaRPr>
          </a:p>
        </p:txBody>
      </p:sp>
      <p:pic>
        <p:nvPicPr>
          <p:cNvPr id="5" name="图片 4"/>
          <p:cNvPicPr>
            <a:picLocks noChangeAspect="1"/>
          </p:cNvPicPr>
          <p:nvPr/>
        </p:nvPicPr>
        <p:blipFill>
          <a:blip r:embed="rId1"/>
          <a:stretch>
            <a:fillRect/>
          </a:stretch>
        </p:blipFill>
        <p:spPr>
          <a:xfrm>
            <a:off x="1906270" y="1705610"/>
            <a:ext cx="8380095" cy="1945640"/>
          </a:xfrm>
          <a:prstGeom prst="rect">
            <a:avLst/>
          </a:prstGeom>
        </p:spPr>
      </p:pic>
      <p:pic>
        <p:nvPicPr>
          <p:cNvPr id="8" name="图片 7"/>
          <p:cNvPicPr>
            <a:picLocks noChangeAspect="1"/>
          </p:cNvPicPr>
          <p:nvPr/>
        </p:nvPicPr>
        <p:blipFill>
          <a:blip r:embed="rId2"/>
          <a:stretch>
            <a:fillRect/>
          </a:stretch>
        </p:blipFill>
        <p:spPr>
          <a:xfrm>
            <a:off x="4065905" y="3952240"/>
            <a:ext cx="4061460" cy="22860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文本特征</a:t>
            </a:r>
            <a:endParaRPr lang="zh-CN" altLang="en-US"/>
          </a:p>
        </p:txBody>
      </p:sp>
      <p:sp>
        <p:nvSpPr>
          <p:cNvPr id="4" name="内容占位符 3"/>
          <p:cNvSpPr>
            <a:spLocks noGrp="1"/>
          </p:cNvSpPr>
          <p:nvPr>
            <p:ph idx="1"/>
          </p:nvPr>
        </p:nvSpPr>
        <p:spPr/>
        <p:txBody>
          <a:bodyPr/>
          <a:p>
            <a:pPr lvl="0"/>
            <a:r>
              <a:rPr lang="zh-CN" altLang="en-US"/>
              <a:t>词袋模型（Bag-of-Words，BoW）</a:t>
            </a:r>
            <a:endParaRPr lang="zh-CN" altLang="en-US"/>
          </a:p>
          <a:p>
            <a:pPr lvl="1"/>
            <a:r>
              <a:rPr lang="zh-CN" altLang="en-US"/>
              <a:t>一元特征</a:t>
            </a:r>
            <a:endParaRPr lang="zh-CN" altLang="en-US"/>
          </a:p>
          <a:p>
            <a:pPr lvl="1"/>
            <a:endParaRPr lang="zh-CN" altLang="en-US"/>
          </a:p>
          <a:p>
            <a:pPr lvl="1"/>
            <a:r>
              <a:rPr lang="zh-CN" altLang="en-US"/>
              <a:t>二元特征（即两个词的组合特征）</a:t>
            </a:r>
            <a:endParaRPr lang="zh-CN" altLang="en-US"/>
          </a:p>
        </p:txBody>
      </p:sp>
      <p:pic>
        <p:nvPicPr>
          <p:cNvPr id="6" name="图片 5"/>
          <p:cNvPicPr>
            <a:picLocks noChangeAspect="1"/>
          </p:cNvPicPr>
          <p:nvPr/>
        </p:nvPicPr>
        <p:blipFill>
          <a:blip r:embed="rId1"/>
          <a:stretch>
            <a:fillRect/>
          </a:stretch>
        </p:blipFill>
        <p:spPr>
          <a:xfrm>
            <a:off x="2150745" y="3342005"/>
            <a:ext cx="7889875" cy="1791970"/>
          </a:xfrm>
          <a:prstGeom prst="rect">
            <a:avLst/>
          </a:prstGeom>
        </p:spPr>
      </p:pic>
      <p:pic>
        <p:nvPicPr>
          <p:cNvPr id="2" name="图片 1"/>
          <p:cNvPicPr>
            <a:picLocks noChangeAspect="1"/>
          </p:cNvPicPr>
          <p:nvPr/>
        </p:nvPicPr>
        <p:blipFill>
          <a:blip r:embed="rId2"/>
          <a:stretch>
            <a:fillRect/>
          </a:stretch>
        </p:blipFill>
        <p:spPr>
          <a:xfrm>
            <a:off x="2327910" y="5460365"/>
            <a:ext cx="7534910" cy="720090"/>
          </a:xfrm>
          <a:prstGeom prst="rect">
            <a:avLst/>
          </a:prstGeom>
        </p:spPr>
      </p:pic>
      <p:pic>
        <p:nvPicPr>
          <p:cNvPr id="8" name="图片 7"/>
          <p:cNvPicPr>
            <a:picLocks noChangeAspect="1"/>
          </p:cNvPicPr>
          <p:nvPr/>
        </p:nvPicPr>
        <p:blipFill>
          <a:blip r:embed="rId3"/>
          <a:stretch>
            <a:fillRect/>
          </a:stretch>
        </p:blipFill>
        <p:spPr>
          <a:xfrm>
            <a:off x="6972300" y="1058545"/>
            <a:ext cx="3502025" cy="197104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模型评估</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 留出法</a:t>
            </a:r>
            <a:endParaRPr kumimoji="1" lang="en-US" altLang="zh-CN" dirty="0" smtClean="0"/>
          </a:p>
        </p:txBody>
      </p:sp>
      <p:graphicFrame>
        <p:nvGraphicFramePr>
          <p:cNvPr id="7" name="图表 6"/>
          <p:cNvGraphicFramePr/>
          <p:nvPr/>
        </p:nvGraphicFramePr>
        <p:xfrm>
          <a:off x="3482340" y="3282950"/>
          <a:ext cx="4719955" cy="2940685"/>
        </p:xfrm>
        <a:graphic>
          <a:graphicData uri="http://schemas.openxmlformats.org/drawingml/2006/chart">
            <c:chart xmlns:c="http://schemas.openxmlformats.org/drawingml/2006/chart" xmlns:r="http://schemas.openxmlformats.org/officeDocument/2006/relationships" r:id="rId1"/>
          </a:graphicData>
        </a:graphic>
      </p:graphicFrame>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035685" y="1725930"/>
            <a:ext cx="10685780" cy="1415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 留出法</a:t>
            </a:r>
            <a:endParaRPr kumimoji="1" lang="en-US" altLang="zh-CN" dirty="0" smtClean="0"/>
          </a:p>
        </p:txBody>
      </p:sp>
      <p:sp>
        <p:nvSpPr>
          <p:cNvPr id="8" name="矩形 7"/>
          <p:cNvSpPr/>
          <p:nvPr/>
        </p:nvSpPr>
        <p:spPr>
          <a:xfrm>
            <a:off x="3502564" y="5601440"/>
            <a:ext cx="4877435" cy="495300"/>
          </a:xfrm>
          <a:prstGeom prst="rect">
            <a:avLst/>
          </a:prstGeom>
        </p:spPr>
        <p:txBody>
          <a:bodyPr wrap="none">
            <a:spAutoFit/>
          </a:bodyPr>
          <a:lstStyle/>
          <a:p>
            <a:pPr lvl="0" algn="ctr" defTabSz="914400">
              <a:lnSpc>
                <a:spcPct val="125000"/>
              </a:lnSpc>
              <a:spcBef>
                <a:spcPts val="1200"/>
              </a:spcBef>
            </a:pPr>
            <a:r>
              <a:rPr kumimoji="1" lang="zh-CN" altLang="en-US" sz="2100" b="1" dirty="0">
                <a:solidFill>
                  <a:srgbClr val="C00000"/>
                </a:solidFill>
                <a:latin typeface="Bookman Old Style" panose="02050604050505020204" charset="0"/>
                <a:ea typeface="微软雅黑" panose="020B0503020204020204" pitchFamily="34" charset="-122"/>
              </a:rPr>
              <a:t>问题：如何划分训练</a:t>
            </a:r>
            <a:r>
              <a:rPr kumimoji="1" lang="en-US" altLang="zh-CN" sz="2100" b="1" dirty="0">
                <a:solidFill>
                  <a:srgbClr val="C00000"/>
                </a:solidFill>
                <a:latin typeface="Bookman Old Style" panose="02050604050505020204" charset="0"/>
                <a:ea typeface="微软雅黑" panose="020B0503020204020204" pitchFamily="34" charset="-122"/>
              </a:rPr>
              <a:t>/</a:t>
            </a:r>
            <a:r>
              <a:rPr kumimoji="1" lang="zh-CN" altLang="en-US" sz="2100" b="1" dirty="0">
                <a:solidFill>
                  <a:srgbClr val="C00000"/>
                </a:solidFill>
                <a:latin typeface="Bookman Old Style" panose="02050604050505020204" charset="0"/>
                <a:ea typeface="微软雅黑" panose="020B0503020204020204" pitchFamily="34" charset="-122"/>
              </a:rPr>
              <a:t>测试集比较合理？</a:t>
            </a:r>
            <a:endParaRPr kumimoji="1" lang="zh-CN" altLang="en-US" sz="2100" b="1" dirty="0">
              <a:solidFill>
                <a:srgbClr val="C00000"/>
              </a:solidFill>
              <a:latin typeface="Bookman Old Style" panose="02050604050505020204" charset="0"/>
              <a:ea typeface="微软雅黑" panose="020B0503020204020204" pitchFamily="34" charset="-122"/>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035685" y="1725930"/>
            <a:ext cx="10685780" cy="1415415"/>
          </a:xfrm>
          <a:prstGeom prst="rect">
            <a:avLst/>
          </a:prstGeom>
        </p:spPr>
      </p:pic>
      <p:graphicFrame>
        <p:nvGraphicFramePr>
          <p:cNvPr id="9" name="表格 8"/>
          <p:cNvGraphicFramePr>
            <a:graphicFrameLocks noGrp="1"/>
          </p:cNvGraphicFramePr>
          <p:nvPr>
            <p:custDataLst>
              <p:tags r:id="rId3"/>
            </p:custDataLst>
          </p:nvPr>
        </p:nvGraphicFramePr>
        <p:xfrm>
          <a:off x="2519045" y="3436620"/>
          <a:ext cx="7719060" cy="1790700"/>
        </p:xfrm>
        <a:graphic>
          <a:graphicData uri="http://schemas.openxmlformats.org/drawingml/2006/table">
            <a:tbl>
              <a:tblPr firstRow="1" bandRow="1">
                <a:tableStyleId>{5C22544A-7EE6-4342-B048-85BDC9FD1C3A}</a:tableStyleId>
              </a:tblPr>
              <a:tblGrid>
                <a:gridCol w="1929765"/>
                <a:gridCol w="1929765"/>
                <a:gridCol w="1929765"/>
                <a:gridCol w="1929765"/>
              </a:tblGrid>
              <a:tr h="447675">
                <a:tc>
                  <a:txBody>
                    <a:bodyPr/>
                    <a:p>
                      <a:pPr algn="ctr"/>
                      <a:endParaRPr lang="zh-CN" altLang="en-US" sz="1800" dirty="0"/>
                    </a:p>
                  </a:txBody>
                  <a:tcPr marL="68580" marR="68580" marT="34290" marB="34290" anchor="ctr" anchorCtr="1"/>
                </a:tc>
                <a:tc>
                  <a:txBody>
                    <a:bodyPr/>
                    <a:p>
                      <a:pPr algn="ctr"/>
                      <a:r>
                        <a:rPr lang="zh-CN" altLang="en-US" sz="1800" dirty="0" smtClean="0"/>
                        <a:t>示例个数</a:t>
                      </a:r>
                      <a:endParaRPr lang="zh-CN" altLang="en-US" sz="1800" dirty="0" smtClean="0"/>
                    </a:p>
                  </a:txBody>
                  <a:tcPr marL="68580" marR="68580" marT="34290" marB="34290" anchor="ctr" anchorCtr="1"/>
                </a:tc>
                <a:tc>
                  <a:txBody>
                    <a:bodyPr/>
                    <a:p>
                      <a:pPr algn="ctr"/>
                      <a:r>
                        <a:rPr lang="zh-CN" altLang="en-US" sz="1800" dirty="0" smtClean="0"/>
                        <a:t>正例个数</a:t>
                      </a:r>
                      <a:endParaRPr lang="zh-CN" altLang="en-US" sz="1800" dirty="0" smtClean="0"/>
                    </a:p>
                  </a:txBody>
                  <a:tcPr marL="68580" marR="68580" marT="34290" marB="34290" anchor="ctr" anchorCtr="1"/>
                </a:tc>
                <a:tc>
                  <a:txBody>
                    <a:bodyPr/>
                    <a:p>
                      <a:pPr algn="ctr"/>
                      <a:r>
                        <a:rPr lang="zh-CN" altLang="en-US" sz="1800" dirty="0" smtClean="0"/>
                        <a:t>反例个数</a:t>
                      </a:r>
                      <a:endParaRPr lang="zh-CN" altLang="en-US" sz="1800" dirty="0" smtClean="0"/>
                    </a:p>
                  </a:txBody>
                  <a:tcPr marL="68580" marR="68580" marT="34290" marB="34290" anchor="ctr" anchorCtr="1"/>
                </a:tc>
              </a:tr>
              <a:tr h="447675">
                <a:tc>
                  <a:txBody>
                    <a:bodyPr/>
                    <a:p>
                      <a:pPr algn="ctr"/>
                      <a:r>
                        <a:rPr lang="zh-CN" altLang="en-US" sz="1800" dirty="0" smtClean="0"/>
                        <a:t>数据集 </a:t>
                      </a:r>
                      <a:r>
                        <a:rPr lang="en-US" altLang="zh-CN" sz="1800" dirty="0" smtClean="0"/>
                        <a:t>D</a:t>
                      </a:r>
                      <a:endParaRPr lang="en-US" altLang="zh-CN" sz="1800" dirty="0" smtClean="0"/>
                    </a:p>
                  </a:txBody>
                  <a:tcPr marL="68580" marR="68580" marT="34290" marB="34290" anchor="ctr" anchorCtr="1"/>
                </a:tc>
                <a:tc>
                  <a:txBody>
                    <a:bodyPr/>
                    <a:p>
                      <a:pPr algn="ctr"/>
                      <a:r>
                        <a:rPr lang="en-US" altLang="zh-CN" sz="1800" dirty="0" smtClean="0"/>
                        <a:t>1000</a:t>
                      </a:r>
                      <a:endParaRPr lang="en-US" altLang="zh-CN" sz="1800" dirty="0" smtClean="0"/>
                    </a:p>
                  </a:txBody>
                  <a:tcPr marL="68580" marR="68580" marT="34290" marB="34290" anchor="ctr" anchorCtr="1"/>
                </a:tc>
                <a:tc>
                  <a:txBody>
                    <a:bodyPr/>
                    <a:p>
                      <a:pPr algn="ctr"/>
                      <a:r>
                        <a:rPr lang="en-US" altLang="zh-CN" sz="1800" dirty="0" smtClean="0"/>
                        <a:t>600</a:t>
                      </a:r>
                      <a:endParaRPr lang="en-US" altLang="zh-CN" sz="1800" dirty="0" smtClean="0"/>
                    </a:p>
                  </a:txBody>
                  <a:tcPr marL="68580" marR="68580" marT="34290" marB="34290" anchor="ctr" anchorCtr="1"/>
                </a:tc>
                <a:tc>
                  <a:txBody>
                    <a:bodyPr/>
                    <a:p>
                      <a:pPr algn="ctr"/>
                      <a:r>
                        <a:rPr lang="en-US" altLang="zh-CN" sz="1800" dirty="0" smtClean="0"/>
                        <a:t>400</a:t>
                      </a:r>
                      <a:endParaRPr lang="en-US" altLang="zh-CN" sz="1800" dirty="0" smtClean="0"/>
                    </a:p>
                  </a:txBody>
                  <a:tcPr marL="68580" marR="68580" marT="34290" marB="34290" anchor="ctr" anchorCtr="1"/>
                </a:tc>
              </a:tr>
              <a:tr h="447675">
                <a:tc>
                  <a:txBody>
                    <a:bodyPr/>
                    <a:p>
                      <a:pPr algn="ctr"/>
                      <a:r>
                        <a:rPr lang="zh-CN" altLang="en-US" sz="1800" dirty="0" smtClean="0"/>
                        <a:t>训练集 </a:t>
                      </a:r>
                      <a:r>
                        <a:rPr lang="en-US" altLang="zh-CN" sz="1800" dirty="0" smtClean="0"/>
                        <a:t>S</a:t>
                      </a:r>
                      <a:endParaRPr lang="en-US" altLang="zh-CN" sz="1800" dirty="0" smtClean="0"/>
                    </a:p>
                  </a:txBody>
                  <a:tcPr marL="68580" marR="68580" marT="34290" marB="34290" anchor="ctr" anchorCtr="1"/>
                </a:tc>
                <a:tc>
                  <a:txBody>
                    <a:bodyPr/>
                    <a:p>
                      <a:pPr algn="ctr"/>
                      <a:r>
                        <a:rPr lang="en-US" altLang="zh-CN" sz="1800" dirty="0" smtClean="0"/>
                        <a:t>800</a:t>
                      </a:r>
                      <a:endParaRPr lang="en-US" altLang="zh-CN" sz="1800" dirty="0" smtClean="0"/>
                    </a:p>
                  </a:txBody>
                  <a:tcPr marL="68580" marR="68580" marT="34290" marB="34290" anchor="ctr" anchorCtr="1"/>
                </a:tc>
                <a:tc>
                  <a:txBody>
                    <a:bodyPr/>
                    <a:p>
                      <a:pPr algn="ctr"/>
                      <a:r>
                        <a:rPr lang="en-US" altLang="zh-CN" sz="1800" dirty="0" smtClean="0"/>
                        <a:t>?</a:t>
                      </a:r>
                      <a:endParaRPr lang="en-US" altLang="zh-CN" sz="1800" dirty="0" smtClean="0"/>
                    </a:p>
                  </a:txBody>
                  <a:tcPr marL="68580" marR="68580" marT="34290" marB="34290" anchor="ctr" anchorCtr="1"/>
                </a:tc>
                <a:tc>
                  <a:txBody>
                    <a:bodyPr/>
                    <a:p>
                      <a:pPr algn="ctr"/>
                      <a:r>
                        <a:rPr lang="en-US" altLang="zh-CN" sz="1800" dirty="0" smtClean="0"/>
                        <a:t>?</a:t>
                      </a:r>
                      <a:endParaRPr lang="en-US" altLang="zh-CN" sz="1800" dirty="0" smtClean="0"/>
                    </a:p>
                  </a:txBody>
                  <a:tcPr marL="68580" marR="68580" marT="34290" marB="34290" anchor="ctr" anchorCtr="1"/>
                </a:tc>
              </a:tr>
              <a:tr h="447675">
                <a:tc>
                  <a:txBody>
                    <a:bodyPr/>
                    <a:p>
                      <a:pPr algn="ctr"/>
                      <a:r>
                        <a:rPr lang="zh-CN" altLang="en-US" sz="1800" dirty="0" smtClean="0"/>
                        <a:t>测试集 </a:t>
                      </a:r>
                      <a:r>
                        <a:rPr lang="en-US" altLang="zh-CN" sz="1800" dirty="0" smtClean="0"/>
                        <a:t>T</a:t>
                      </a:r>
                      <a:endParaRPr lang="en-US" altLang="zh-CN" sz="1800" dirty="0" smtClean="0"/>
                    </a:p>
                  </a:txBody>
                  <a:tcPr marL="68580" marR="68580" marT="34290" marB="34290" anchor="ctr" anchorCtr="1"/>
                </a:tc>
                <a:tc>
                  <a:txBody>
                    <a:bodyPr/>
                    <a:p>
                      <a:pPr algn="ctr"/>
                      <a:r>
                        <a:rPr lang="en-US" altLang="zh-CN" sz="1800" dirty="0" smtClean="0"/>
                        <a:t>200</a:t>
                      </a:r>
                      <a:endParaRPr lang="en-US" altLang="zh-CN" sz="1800" dirty="0" smtClean="0"/>
                    </a:p>
                  </a:txBody>
                  <a:tcPr marL="68580" marR="68580" marT="34290" marB="34290" anchor="ctr" anchorCtr="1"/>
                </a:tc>
                <a:tc>
                  <a:txBody>
                    <a:bodyPr/>
                    <a:p>
                      <a:pPr algn="ctr"/>
                      <a:r>
                        <a:rPr lang="en-US" altLang="zh-CN" sz="1800" dirty="0" smtClean="0"/>
                        <a:t>?</a:t>
                      </a:r>
                      <a:endParaRPr lang="en-US" altLang="zh-CN" sz="1800" dirty="0" smtClean="0"/>
                    </a:p>
                  </a:txBody>
                  <a:tcPr marL="68580" marR="68580" marT="34290" marB="34290" anchor="ctr" anchorCtr="1"/>
                </a:tc>
                <a:tc>
                  <a:txBody>
                    <a:bodyPr/>
                    <a:p>
                      <a:pPr algn="ctr"/>
                      <a:r>
                        <a:rPr lang="en-US" altLang="zh-CN" sz="1800" dirty="0" smtClean="0"/>
                        <a:t>?</a:t>
                      </a:r>
                      <a:endParaRPr lang="en-US" altLang="zh-CN" sz="1800" dirty="0" smtClean="0"/>
                    </a:p>
                  </a:txBody>
                  <a:tcPr marL="68580" marR="68580" marT="34290" marB="34290" anchor="ctr" anchorCtr="1"/>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 留出法</a:t>
            </a:r>
            <a:endParaRPr kumimoji="1" lang="en-US" altLang="zh-CN" dirty="0" smtClean="0"/>
          </a:p>
          <a:p>
            <a:pPr lvl="1"/>
            <a:r>
              <a:rPr kumimoji="1" lang="zh-CN" altLang="en-US" b="1" dirty="0" smtClean="0"/>
              <a:t>分层采样（</a:t>
            </a:r>
            <a:r>
              <a:rPr kumimoji="1" lang="en-US" altLang="zh-CN" b="1" dirty="0" smtClean="0"/>
              <a:t>stratified</a:t>
            </a:r>
            <a:r>
              <a:rPr kumimoji="1" lang="zh-CN" altLang="en-US" b="1" dirty="0" smtClean="0"/>
              <a:t> </a:t>
            </a:r>
            <a:r>
              <a:rPr kumimoji="1" lang="en-US" altLang="zh-CN" b="1" dirty="0" smtClean="0"/>
              <a:t>sampling</a:t>
            </a:r>
            <a:r>
              <a:rPr kumimoji="1" lang="zh-CN" altLang="en-US" b="1" dirty="0" smtClean="0"/>
              <a:t>）</a:t>
            </a:r>
            <a:endParaRPr kumimoji="1" lang="en-US" altLang="zh-CN" dirty="0" smtClean="0"/>
          </a:p>
          <a:p>
            <a:pPr lvl="2"/>
            <a:r>
              <a:rPr kumimoji="1" lang="zh-CN" altLang="en-US" dirty="0" smtClean="0"/>
              <a:t>目的：使得训练</a:t>
            </a:r>
            <a:r>
              <a:rPr kumimoji="1" lang="en-US" altLang="zh-CN" dirty="0" smtClean="0"/>
              <a:t>/</a:t>
            </a:r>
            <a:r>
              <a:rPr kumimoji="1" lang="zh-CN" altLang="en-US" dirty="0" smtClean="0"/>
              <a:t>测试集的划分保持数据分布的一致性，避免因数据划分过程引入额外的偏差而对结果产生影响。</a:t>
            </a:r>
            <a:endParaRPr kumimoji="1" lang="en-US" altLang="zh-CN" dirty="0" smtClean="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smtClean="0"/>
          </a:p>
          <a:p>
            <a:pPr lvl="1"/>
            <a:endParaRPr kumimoji="1" lang="en-US" altLang="zh-CN" dirty="0" smtClean="0"/>
          </a:p>
          <a:p>
            <a:pPr lvl="2"/>
            <a:r>
              <a:rPr kumimoji="1" lang="zh-CN" altLang="en-US" dirty="0" smtClean="0"/>
              <a:t>注意：单次使用留出法得到的估计结果往往不够稳定，因此一般要采用若干次随机划分，重复进行实验评估后取平均值作为留出法的评估结果。</a:t>
            </a:r>
            <a:endParaRPr kumimoji="1" lang="en-US" altLang="zh-CN" dirty="0" smtClean="0"/>
          </a:p>
        </p:txBody>
      </p:sp>
      <p:graphicFrame>
        <p:nvGraphicFramePr>
          <p:cNvPr id="8" name="表格 7"/>
          <p:cNvGraphicFramePr>
            <a:graphicFrameLocks noGrp="1"/>
          </p:cNvGraphicFramePr>
          <p:nvPr>
            <p:custDataLst>
              <p:tags r:id="rId1"/>
            </p:custDataLst>
          </p:nvPr>
        </p:nvGraphicFramePr>
        <p:xfrm>
          <a:off x="2382520" y="3335048"/>
          <a:ext cx="7426960" cy="1732280"/>
        </p:xfrm>
        <a:graphic>
          <a:graphicData uri="http://schemas.openxmlformats.org/drawingml/2006/table">
            <a:tbl>
              <a:tblPr firstRow="1" bandRow="1">
                <a:tableStyleId>{5C22544A-7EE6-4342-B048-85BDC9FD1C3A}</a:tableStyleId>
              </a:tblPr>
              <a:tblGrid>
                <a:gridCol w="1856740"/>
                <a:gridCol w="1856740"/>
                <a:gridCol w="1856740"/>
                <a:gridCol w="1856740"/>
              </a:tblGrid>
              <a:tr h="433070">
                <a:tc>
                  <a:txBody>
                    <a:bodyPr/>
                    <a:lstStyle/>
                    <a:p>
                      <a:pPr algn="ctr"/>
                      <a:endParaRPr lang="zh-CN" altLang="en-US" sz="1800" dirty="0"/>
                    </a:p>
                  </a:txBody>
                  <a:tcPr marL="68580" marR="68580" marT="34290" marB="34290" anchor="ctr" anchorCtr="1"/>
                </a:tc>
                <a:tc>
                  <a:txBody>
                    <a:bodyPr/>
                    <a:lstStyle/>
                    <a:p>
                      <a:pPr algn="ctr"/>
                      <a:r>
                        <a:rPr lang="zh-CN" altLang="en-US" sz="1800" dirty="0" smtClean="0"/>
                        <a:t>示例个数</a:t>
                      </a:r>
                      <a:endParaRPr lang="zh-CN" altLang="en-US" sz="1800" dirty="0" smtClean="0"/>
                    </a:p>
                  </a:txBody>
                  <a:tcPr marL="68580" marR="68580" marT="34290" marB="34290" anchor="ctr" anchorCtr="1"/>
                </a:tc>
                <a:tc>
                  <a:txBody>
                    <a:bodyPr/>
                    <a:lstStyle/>
                    <a:p>
                      <a:pPr algn="ctr"/>
                      <a:r>
                        <a:rPr lang="zh-CN" altLang="en-US" sz="1800" dirty="0" smtClean="0"/>
                        <a:t>正例个数</a:t>
                      </a:r>
                      <a:endParaRPr lang="zh-CN" altLang="en-US" sz="1800" dirty="0" smtClean="0"/>
                    </a:p>
                  </a:txBody>
                  <a:tcPr marL="68580" marR="68580" marT="34290" marB="34290" anchor="ctr" anchorCtr="1"/>
                </a:tc>
                <a:tc>
                  <a:txBody>
                    <a:bodyPr/>
                    <a:lstStyle/>
                    <a:p>
                      <a:pPr algn="ctr"/>
                      <a:r>
                        <a:rPr lang="zh-CN" altLang="en-US" sz="1800" dirty="0" smtClean="0"/>
                        <a:t>反例个数</a:t>
                      </a:r>
                      <a:endParaRPr lang="zh-CN" altLang="en-US" sz="1800" dirty="0" smtClean="0"/>
                    </a:p>
                  </a:txBody>
                  <a:tcPr marL="68580" marR="68580" marT="34290" marB="34290" anchor="ctr" anchorCtr="1"/>
                </a:tc>
              </a:tr>
              <a:tr h="433070">
                <a:tc>
                  <a:txBody>
                    <a:bodyPr/>
                    <a:lstStyle/>
                    <a:p>
                      <a:pPr algn="ctr"/>
                      <a:r>
                        <a:rPr lang="zh-CN" altLang="en-US" sz="1800" dirty="0" smtClean="0"/>
                        <a:t>数据集 </a:t>
                      </a:r>
                      <a:r>
                        <a:rPr lang="en-US" altLang="zh-CN" sz="1800" dirty="0" smtClean="0"/>
                        <a:t>D</a:t>
                      </a:r>
                      <a:endParaRPr lang="en-US" altLang="zh-CN" sz="1800" dirty="0" smtClean="0"/>
                    </a:p>
                  </a:txBody>
                  <a:tcPr marL="68580" marR="68580" marT="34290" marB="34290" anchor="ctr" anchorCtr="1"/>
                </a:tc>
                <a:tc>
                  <a:txBody>
                    <a:bodyPr/>
                    <a:lstStyle/>
                    <a:p>
                      <a:pPr algn="ctr"/>
                      <a:r>
                        <a:rPr lang="en-US" altLang="zh-CN" sz="1800" dirty="0" smtClean="0"/>
                        <a:t>1000</a:t>
                      </a:r>
                      <a:endParaRPr lang="en-US" altLang="zh-CN" sz="1800" dirty="0" smtClean="0"/>
                    </a:p>
                  </a:txBody>
                  <a:tcPr marL="68580" marR="68580" marT="34290" marB="34290" anchor="ctr" anchorCtr="1"/>
                </a:tc>
                <a:tc>
                  <a:txBody>
                    <a:bodyPr/>
                    <a:lstStyle/>
                    <a:p>
                      <a:pPr algn="ctr"/>
                      <a:r>
                        <a:rPr lang="en-US" altLang="zh-CN" sz="1800" dirty="0" smtClean="0"/>
                        <a:t>600</a:t>
                      </a:r>
                      <a:endParaRPr lang="en-US" altLang="zh-CN" sz="1800" dirty="0" smtClean="0"/>
                    </a:p>
                  </a:txBody>
                  <a:tcPr marL="68580" marR="68580" marT="34290" marB="34290" anchor="ctr" anchorCtr="1"/>
                </a:tc>
                <a:tc>
                  <a:txBody>
                    <a:bodyPr/>
                    <a:lstStyle/>
                    <a:p>
                      <a:pPr algn="ctr"/>
                      <a:r>
                        <a:rPr lang="en-US" altLang="zh-CN" sz="1800" dirty="0" smtClean="0"/>
                        <a:t>400</a:t>
                      </a:r>
                      <a:endParaRPr lang="en-US" altLang="zh-CN" sz="1800" dirty="0" smtClean="0"/>
                    </a:p>
                  </a:txBody>
                  <a:tcPr marL="68580" marR="68580" marT="34290" marB="34290" anchor="ctr" anchorCtr="1"/>
                </a:tc>
              </a:tr>
              <a:tr h="433070">
                <a:tc>
                  <a:txBody>
                    <a:bodyPr/>
                    <a:lstStyle/>
                    <a:p>
                      <a:pPr algn="ctr"/>
                      <a:r>
                        <a:rPr lang="zh-CN" altLang="en-US" sz="1800" dirty="0" smtClean="0"/>
                        <a:t>训练集 </a:t>
                      </a:r>
                      <a:r>
                        <a:rPr lang="en-US" altLang="zh-CN" sz="1800" dirty="0" smtClean="0"/>
                        <a:t>S</a:t>
                      </a:r>
                      <a:endParaRPr lang="en-US" altLang="zh-CN" sz="1800" dirty="0" smtClean="0"/>
                    </a:p>
                  </a:txBody>
                  <a:tcPr marL="68580" marR="68580" marT="34290" marB="34290" anchor="ctr" anchorCtr="1"/>
                </a:tc>
                <a:tc>
                  <a:txBody>
                    <a:bodyPr/>
                    <a:lstStyle/>
                    <a:p>
                      <a:pPr algn="ctr"/>
                      <a:r>
                        <a:rPr lang="en-US" altLang="zh-CN" sz="1800" dirty="0" smtClean="0"/>
                        <a:t>800</a:t>
                      </a:r>
                      <a:endParaRPr lang="en-US" altLang="zh-CN" sz="1800" dirty="0" smtClean="0"/>
                    </a:p>
                  </a:txBody>
                  <a:tcPr marL="68580" marR="68580" marT="34290" marB="34290" anchor="ctr" anchorCtr="1"/>
                </a:tc>
                <a:tc>
                  <a:txBody>
                    <a:bodyPr/>
                    <a:lstStyle/>
                    <a:p>
                      <a:pPr algn="ctr"/>
                      <a:r>
                        <a:rPr lang="en-US" altLang="zh-CN" sz="1800" dirty="0" smtClean="0"/>
                        <a:t>480</a:t>
                      </a:r>
                      <a:endParaRPr lang="en-US" altLang="zh-CN" sz="1800" dirty="0" smtClean="0"/>
                    </a:p>
                  </a:txBody>
                  <a:tcPr marL="68580" marR="68580" marT="34290" marB="34290" anchor="ctr" anchorCtr="1"/>
                </a:tc>
                <a:tc>
                  <a:txBody>
                    <a:bodyPr/>
                    <a:lstStyle/>
                    <a:p>
                      <a:pPr algn="ctr"/>
                      <a:r>
                        <a:rPr lang="en-US" altLang="zh-CN" sz="1800" dirty="0" smtClean="0"/>
                        <a:t>320</a:t>
                      </a:r>
                      <a:endParaRPr lang="en-US" altLang="zh-CN" sz="1800" dirty="0" smtClean="0"/>
                    </a:p>
                  </a:txBody>
                  <a:tcPr marL="68580" marR="68580" marT="34290" marB="34290" anchor="ctr" anchorCtr="1"/>
                </a:tc>
              </a:tr>
              <a:tr h="433070">
                <a:tc>
                  <a:txBody>
                    <a:bodyPr/>
                    <a:lstStyle/>
                    <a:p>
                      <a:pPr algn="ctr"/>
                      <a:r>
                        <a:rPr lang="zh-CN" altLang="en-US" sz="1800" dirty="0" smtClean="0"/>
                        <a:t>测试集 </a:t>
                      </a:r>
                      <a:r>
                        <a:rPr lang="en-US" altLang="zh-CN" sz="1800" dirty="0" smtClean="0"/>
                        <a:t>T</a:t>
                      </a:r>
                      <a:endParaRPr lang="en-US" altLang="zh-CN" sz="1800" dirty="0" smtClean="0"/>
                    </a:p>
                  </a:txBody>
                  <a:tcPr marL="68580" marR="68580" marT="34290" marB="34290" anchor="ctr" anchorCtr="1"/>
                </a:tc>
                <a:tc>
                  <a:txBody>
                    <a:bodyPr/>
                    <a:lstStyle/>
                    <a:p>
                      <a:pPr algn="ctr"/>
                      <a:r>
                        <a:rPr lang="en-US" altLang="zh-CN" sz="1800" dirty="0" smtClean="0"/>
                        <a:t>200</a:t>
                      </a:r>
                      <a:endParaRPr lang="en-US" altLang="zh-CN" sz="1800" dirty="0" smtClean="0"/>
                    </a:p>
                  </a:txBody>
                  <a:tcPr marL="68580" marR="68580" marT="34290" marB="34290" anchor="ctr" anchorCtr="1"/>
                </a:tc>
                <a:tc>
                  <a:txBody>
                    <a:bodyPr/>
                    <a:lstStyle/>
                    <a:p>
                      <a:pPr algn="ctr"/>
                      <a:r>
                        <a:rPr lang="en-US" altLang="zh-CN" sz="1800" dirty="0" smtClean="0"/>
                        <a:t>120</a:t>
                      </a:r>
                      <a:endParaRPr lang="en-US" altLang="zh-CN" sz="1800" dirty="0" smtClean="0"/>
                    </a:p>
                  </a:txBody>
                  <a:tcPr marL="68580" marR="68580" marT="34290" marB="34290" anchor="ctr" anchorCtr="1"/>
                </a:tc>
                <a:tc>
                  <a:txBody>
                    <a:bodyPr/>
                    <a:lstStyle/>
                    <a:p>
                      <a:pPr algn="ctr"/>
                      <a:r>
                        <a:rPr lang="en-US" altLang="zh-CN" sz="1800" dirty="0" smtClean="0"/>
                        <a:t>80</a:t>
                      </a:r>
                      <a:endParaRPr lang="en-US" altLang="zh-CN" sz="1800" dirty="0" smtClean="0"/>
                    </a:p>
                  </a:txBody>
                  <a:tcPr marL="68580" marR="68580" marT="34290" marB="34290" anchor="ctr" anchorCtr="1"/>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基本概念</a:t>
            </a:r>
            <a:endParaRPr lang="zh-CN" altLang="en-US" dirty="0"/>
          </a:p>
        </p:txBody>
      </p:sp>
      <p:sp>
        <p:nvSpPr>
          <p:cNvPr id="3" name="内容占位符 2"/>
          <p:cNvSpPr>
            <a:spLocks noGrp="1"/>
          </p:cNvSpPr>
          <p:nvPr>
            <p:ph idx="1"/>
          </p:nvPr>
        </p:nvSpPr>
        <p:spPr/>
        <p:txBody>
          <a:bodyPr/>
          <a:lstStyle/>
          <a:p>
            <a:r>
              <a:rPr lang="zh-CN" altLang="en-US"/>
              <a:t>机器学习 </a:t>
            </a:r>
            <a:r>
              <a:rPr lang="en-US" altLang="zh-CN"/>
              <a:t>= </a:t>
            </a:r>
            <a:r>
              <a:rPr lang="zh-CN" altLang="en-US"/>
              <a:t>机器（计算机） </a:t>
            </a:r>
            <a:r>
              <a:rPr lang="en-US" altLang="zh-CN"/>
              <a:t>+ </a:t>
            </a:r>
            <a:r>
              <a:rPr lang="zh-CN" altLang="en-US"/>
              <a:t>学习</a:t>
            </a:r>
            <a:endParaRPr lang="zh-CN" altLang="en-US"/>
          </a:p>
          <a:p>
            <a:endParaRPr lang="zh-CN" altLang="en-US"/>
          </a:p>
          <a:p>
            <a:endParaRPr lang="zh-CN" altLang="en-US"/>
          </a:p>
          <a:p>
            <a:pPr marL="0" indent="0">
              <a:buNone/>
            </a:pPr>
            <a:endParaRPr lang="en-US" altLang="zh-CN"/>
          </a:p>
          <a:p>
            <a:endParaRPr lang="en-US" altLang="zh-CN"/>
          </a:p>
          <a:p>
            <a:r>
              <a:rPr lang="zh-CN" altLang="en-US"/>
              <a:t>如何判断是否属于学习</a:t>
            </a:r>
            <a:endParaRPr lang="en-US" altLang="zh-CN"/>
          </a:p>
          <a:p>
            <a:pPr lvl="1"/>
            <a:r>
              <a:rPr lang="zh-CN" altLang="en-US"/>
              <a:t>需要读书和练习</a:t>
            </a:r>
            <a:r>
              <a:rPr lang="en-US" altLang="zh-CN"/>
              <a:t> </a:t>
            </a:r>
            <a:endParaRPr lang="en-US" altLang="zh-CN"/>
          </a:p>
          <a:p>
            <a:pPr lvl="1"/>
            <a:r>
              <a:rPr lang="zh-CN" altLang="en-US"/>
              <a:t>需要测验</a:t>
            </a:r>
            <a:endParaRPr lang="en-US" altLang="zh-CN"/>
          </a:p>
          <a:p>
            <a:pPr lvl="1"/>
            <a:r>
              <a:rPr lang="zh-CN" altLang="en-US"/>
              <a:t>测验题目和练习题目不能相同</a:t>
            </a:r>
            <a:endParaRPr lang="en-US" altLang="zh-CN"/>
          </a:p>
          <a:p>
            <a:pPr lvl="1"/>
            <a:r>
              <a:rPr lang="zh-CN" altLang="en-US"/>
              <a:t>需要有检测标准</a:t>
            </a:r>
            <a:endParaRPr lang="zh-CN" altLang="en-US"/>
          </a:p>
        </p:txBody>
      </p:sp>
      <p:grpSp>
        <p:nvGrpSpPr>
          <p:cNvPr id="11" name="组合 10"/>
          <p:cNvGrpSpPr/>
          <p:nvPr/>
        </p:nvGrpSpPr>
        <p:grpSpPr>
          <a:xfrm>
            <a:off x="796925" y="1869440"/>
            <a:ext cx="10791190" cy="1367866"/>
            <a:chOff x="355132" y="2016395"/>
            <a:chExt cx="8096102" cy="1368602"/>
          </a:xfrm>
        </p:grpSpPr>
        <p:pic>
          <p:nvPicPr>
            <p:cNvPr id="4099" name="Picture 3" descr="F:\素材\图像\图书.jpg"/>
            <p:cNvPicPr>
              <a:picLocks noChangeAspect="1" noChangeArrowheads="1"/>
            </p:cNvPicPr>
            <p:nvPr/>
          </p:nvPicPr>
          <p:blipFill rotWithShape="1">
            <a:blip r:embed="rId1">
              <a:extLst>
                <a:ext uri="{28A0092B-C50C-407E-A947-70E740481C1C}">
                  <a14:useLocalDpi xmlns:a14="http://schemas.microsoft.com/office/drawing/2010/main" val="0"/>
                </a:ext>
              </a:extLst>
            </a:blip>
            <a:srcRect l="4736" t="7017" r="6314"/>
            <a:stretch>
              <a:fillRect/>
            </a:stretch>
          </p:blipFill>
          <p:spPr bwMode="auto">
            <a:xfrm>
              <a:off x="355132" y="2016395"/>
              <a:ext cx="180801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素材\图像\考试结果.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640"/>
            <a:stretch>
              <a:fillRect/>
            </a:stretch>
          </p:blipFill>
          <p:spPr bwMode="auto">
            <a:xfrm>
              <a:off x="6763171" y="2016395"/>
              <a:ext cx="168806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F:\素材\图像\考试.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803" y="2016395"/>
              <a:ext cx="1680000" cy="126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5972" y="3278260"/>
              <a:ext cx="208280" cy="106737"/>
            </a:xfrm>
            <a:prstGeom prst="rect">
              <a:avLst/>
            </a:prstGeom>
            <a:noFill/>
          </p:spPr>
          <p:txBody>
            <a:bodyPr wrap="square" rtlCol="0">
              <a:spAutoFit/>
            </a:bodyPr>
            <a:lstStyle/>
            <a:p>
              <a:r>
                <a:rPr lang="zh-CN" altLang="en-US" sz="100" dirty="0" smtClean="0">
                  <a:latin typeface="微软雅黑" panose="020B0503020204020204" pitchFamily="34" charset="-122"/>
                  <a:ea typeface="微软雅黑" panose="020B0503020204020204" pitchFamily="34" charset="-122"/>
                </a:rPr>
                <a:t>读书</a:t>
              </a:r>
              <a:endParaRPr lang="zh-CN" altLang="en-US" sz="100" dirty="0">
                <a:latin typeface="微软雅黑" panose="020B0503020204020204" pitchFamily="34" charset="-122"/>
                <a:ea typeface="微软雅黑" panose="020B0503020204020204" pitchFamily="34" charset="-122"/>
              </a:endParaRPr>
            </a:p>
          </p:txBody>
        </p:sp>
        <p:sp>
          <p:nvSpPr>
            <p:cNvPr id="14" name="TextBox 13"/>
            <p:cNvSpPr txBox="1"/>
            <p:nvPr/>
          </p:nvSpPr>
          <p:spPr>
            <a:xfrm>
              <a:off x="3023636" y="3278260"/>
              <a:ext cx="208280" cy="106737"/>
            </a:xfrm>
            <a:prstGeom prst="rect">
              <a:avLst/>
            </a:prstGeom>
            <a:noFill/>
          </p:spPr>
          <p:txBody>
            <a:bodyPr wrap="square" rtlCol="0">
              <a:spAutoFit/>
            </a:bodyPr>
            <a:lstStyle/>
            <a:p>
              <a:r>
                <a:rPr lang="zh-CN" altLang="en-US" sz="100" dirty="0">
                  <a:latin typeface="微软雅黑" panose="020B0503020204020204" pitchFamily="34" charset="-122"/>
                  <a:ea typeface="微软雅黑" panose="020B0503020204020204" pitchFamily="34" charset="-122"/>
                </a:rPr>
                <a:t>练习</a:t>
              </a:r>
              <a:endParaRPr lang="zh-CN" altLang="en-US" sz="100" dirty="0">
                <a:latin typeface="微软雅黑" panose="020B0503020204020204" pitchFamily="34" charset="-122"/>
                <a:ea typeface="微软雅黑" panose="020B0503020204020204" pitchFamily="34" charset="-122"/>
              </a:endParaRPr>
            </a:p>
          </p:txBody>
        </p:sp>
        <p:pic>
          <p:nvPicPr>
            <p:cNvPr id="4102" name="Picture 6" descr="F:\素材\图像\考试场景.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0460" y="2016395"/>
              <a:ext cx="1889055" cy="1260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151820" y="3278260"/>
              <a:ext cx="208280" cy="106737"/>
            </a:xfrm>
            <a:prstGeom prst="rect">
              <a:avLst/>
            </a:prstGeom>
            <a:noFill/>
          </p:spPr>
          <p:txBody>
            <a:bodyPr wrap="square" rtlCol="0">
              <a:spAutoFit/>
            </a:bodyPr>
            <a:lstStyle/>
            <a:p>
              <a:r>
                <a:rPr lang="zh-CN" altLang="en-US" sz="100" dirty="0" smtClean="0">
                  <a:latin typeface="微软雅黑" panose="020B0503020204020204" pitchFamily="34" charset="-122"/>
                  <a:ea typeface="微软雅黑" panose="020B0503020204020204" pitchFamily="34" charset="-122"/>
                </a:rPr>
                <a:t>测验</a:t>
              </a:r>
              <a:endParaRPr lang="zh-CN" altLang="en-US" sz="1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7284036" y="3278260"/>
              <a:ext cx="208280" cy="106737"/>
            </a:xfrm>
            <a:prstGeom prst="rect">
              <a:avLst/>
            </a:prstGeom>
            <a:noFill/>
          </p:spPr>
          <p:txBody>
            <a:bodyPr wrap="square" rtlCol="0">
              <a:spAutoFit/>
            </a:bodyPr>
            <a:lstStyle/>
            <a:p>
              <a:r>
                <a:rPr lang="zh-CN" altLang="en-US" sz="100" dirty="0" smtClean="0">
                  <a:latin typeface="微软雅黑" panose="020B0503020204020204" pitchFamily="34" charset="-122"/>
                  <a:ea typeface="微软雅黑" panose="020B0503020204020204" pitchFamily="34" charset="-122"/>
                </a:rPr>
                <a:t>成绩</a:t>
              </a:r>
              <a:endParaRPr lang="zh-CN" altLang="en-US" sz="100" dirty="0">
                <a:latin typeface="微软雅黑" panose="020B0503020204020204" pitchFamily="34" charset="-122"/>
                <a:ea typeface="微软雅黑" panose="020B0503020204020204" pitchFamily="34" charset="-122"/>
              </a:endParaRPr>
            </a:p>
          </p:txBody>
        </p:sp>
        <p:sp>
          <p:nvSpPr>
            <p:cNvPr id="10" name="右箭头 9"/>
            <p:cNvSpPr/>
            <p:nvPr/>
          </p:nvSpPr>
          <p:spPr>
            <a:xfrm>
              <a:off x="2141571"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sp>
          <p:nvSpPr>
            <p:cNvPr id="19" name="右箭头 18"/>
            <p:cNvSpPr/>
            <p:nvPr/>
          </p:nvSpPr>
          <p:spPr>
            <a:xfrm>
              <a:off x="4250631"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sp>
          <p:nvSpPr>
            <p:cNvPr id="20" name="右箭头 19"/>
            <p:cNvSpPr/>
            <p:nvPr/>
          </p:nvSpPr>
          <p:spPr>
            <a:xfrm>
              <a:off x="6483344" y="2574395"/>
              <a:ext cx="216000" cy="144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
            </a:p>
          </p:txBody>
        </p:sp>
      </p:grpSp>
      <p:pic>
        <p:nvPicPr>
          <p:cNvPr id="4103" name="Picture 7" descr="F:\素材\图像\学习.jpg"/>
          <p:cNvPicPr>
            <a:picLocks noChangeAspect="1" noChangeArrowheads="1"/>
          </p:cNvPicPr>
          <p:nvPr/>
        </p:nvPicPr>
        <p:blipFill rotWithShape="1">
          <a:blip r:embed="rId5">
            <a:extLst>
              <a:ext uri="{28A0092B-C50C-407E-A947-70E740481C1C}">
                <a14:useLocalDpi xmlns:a14="http://schemas.microsoft.com/office/drawing/2010/main" val="0"/>
              </a:ext>
            </a:extLst>
          </a:blip>
          <a:srcRect l="29751" r="24877"/>
          <a:stretch>
            <a:fillRect/>
          </a:stretch>
        </p:blipFill>
        <p:spPr bwMode="auto">
          <a:xfrm>
            <a:off x="9063355" y="3825875"/>
            <a:ext cx="3023870" cy="24549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idx="1"/>
          </p:nvPr>
        </p:nvSpPr>
        <p:spPr/>
        <p:txBody>
          <a:bodyPr/>
          <a:lstStyle/>
          <a:p>
            <a:r>
              <a:rPr kumimoji="1" lang="en-US" altLang="zh-CN" dirty="0" smtClean="0"/>
              <a:t>2.</a:t>
            </a:r>
            <a:r>
              <a:rPr kumimoji="1" lang="zh-CN" altLang="en-US" dirty="0" smtClean="0"/>
              <a:t> 交叉验证法 </a:t>
            </a:r>
            <a:r>
              <a:rPr kumimoji="1" lang="en-US" altLang="zh-CN" i="1" dirty="0" smtClean="0"/>
              <a:t>k</a:t>
            </a:r>
            <a:r>
              <a:rPr kumimoji="1" lang="en-US" altLang="zh-CN" dirty="0" smtClean="0"/>
              <a:t>-fold</a:t>
            </a:r>
            <a:r>
              <a:rPr kumimoji="1" lang="zh-CN" altLang="en-US" dirty="0" smtClean="0"/>
              <a:t> </a:t>
            </a:r>
            <a:r>
              <a:rPr kumimoji="1" lang="en-US" altLang="zh-CN" dirty="0" smtClean="0"/>
              <a:t>cross</a:t>
            </a:r>
            <a:r>
              <a:rPr kumimoji="1" lang="zh-CN" altLang="en-US" dirty="0" smtClean="0"/>
              <a:t> </a:t>
            </a:r>
            <a:r>
              <a:rPr kumimoji="1" lang="en-US" altLang="zh-CN" dirty="0" smtClean="0"/>
              <a:t>validation</a:t>
            </a:r>
            <a:endParaRPr kumimoji="1" lang="en-US" altLang="zh-CN" dirty="0" smtClean="0"/>
          </a:p>
          <a:p>
            <a:endParaRPr kumimoji="1" lang="zh-CN" altLang="en-US" dirty="0"/>
          </a:p>
        </p:txBody>
      </p:sp>
      <p:pic>
        <p:nvPicPr>
          <p:cNvPr id="4" name="图片 3"/>
          <p:cNvPicPr>
            <a:picLocks noChangeAspect="1"/>
          </p:cNvPicPr>
          <p:nvPr/>
        </p:nvPicPr>
        <p:blipFill>
          <a:blip r:embed="rId1"/>
          <a:stretch>
            <a:fillRect/>
          </a:stretch>
        </p:blipFill>
        <p:spPr>
          <a:xfrm>
            <a:off x="669290" y="1630680"/>
            <a:ext cx="8827135" cy="4758690"/>
          </a:xfrm>
          <a:prstGeom prst="rect">
            <a:avLst/>
          </a:prstGeom>
        </p:spPr>
      </p:pic>
      <p:pic>
        <p:nvPicPr>
          <p:cNvPr id="5" name="图片 4"/>
          <p:cNvPicPr>
            <a:picLocks noChangeAspect="1"/>
          </p:cNvPicPr>
          <p:nvPr/>
        </p:nvPicPr>
        <p:blipFill>
          <a:blip r:embed="rId2">
            <a:biLevel thresh="50000"/>
            <a:duotone>
              <a:schemeClr val="accent5">
                <a:shade val="45000"/>
                <a:satMod val="135000"/>
              </a:schemeClr>
              <a:prstClr val="white"/>
            </a:duotone>
          </a:blip>
          <a:stretch>
            <a:fillRect/>
          </a:stretch>
        </p:blipFill>
        <p:spPr>
          <a:xfrm>
            <a:off x="6186805" y="1732280"/>
            <a:ext cx="5788025"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评估方法</a:t>
            </a:r>
            <a:endParaRPr kumimoji="1" lang="zh-CN" altLang="en-US" dirty="0"/>
          </a:p>
        </p:txBody>
      </p:sp>
      <p:sp>
        <p:nvSpPr>
          <p:cNvPr id="3" name="内容占位符 2"/>
          <p:cNvSpPr>
            <a:spLocks noGrp="1"/>
          </p:cNvSpPr>
          <p:nvPr>
            <p:ph idx="1"/>
          </p:nvPr>
        </p:nvSpPr>
        <p:spPr/>
        <p:txBody>
          <a:bodyPr/>
          <a:lstStyle/>
          <a:p>
            <a:r>
              <a:rPr kumimoji="1" lang="en-US" altLang="zh-CN" dirty="0" smtClean="0"/>
              <a:t>3.</a:t>
            </a:r>
            <a:r>
              <a:rPr kumimoji="1" lang="zh-CN" altLang="en-US" dirty="0" smtClean="0"/>
              <a:t> 调参（</a:t>
            </a:r>
            <a:r>
              <a:rPr kumimoji="1" lang="en-US" altLang="zh-CN" dirty="0" smtClean="0"/>
              <a:t>parameter</a:t>
            </a:r>
            <a:r>
              <a:rPr kumimoji="1" lang="zh-CN" altLang="en-US" dirty="0" smtClean="0"/>
              <a:t> </a:t>
            </a:r>
            <a:r>
              <a:rPr kumimoji="1" lang="en-US" altLang="zh-CN" dirty="0" smtClean="0"/>
              <a:t>tuning</a:t>
            </a:r>
            <a:r>
              <a:rPr kumimoji="1" lang="zh-CN" altLang="en-US" dirty="0" smtClean="0"/>
              <a:t>）与最终模型</a:t>
            </a:r>
            <a:endParaRPr kumimoji="1" lang="en-US" altLang="zh-CN" dirty="0" smtClean="0"/>
          </a:p>
          <a:p>
            <a:endParaRPr kumimoji="1" lang="en-US" altLang="zh-CN" dirty="0"/>
          </a:p>
          <a:p>
            <a:endParaRPr kumimoji="1" lang="en-US" altLang="zh-CN" dirty="0"/>
          </a:p>
          <a:p>
            <a:endParaRPr kumimoji="1" lang="en-US" altLang="zh-CN" dirty="0" smtClean="0"/>
          </a:p>
          <a:p>
            <a:r>
              <a:rPr kumimoji="1" lang="zh-CN" altLang="en-US" dirty="0" smtClean="0"/>
              <a:t>验证集（</a:t>
            </a:r>
            <a:r>
              <a:rPr kumimoji="1" lang="en-US" altLang="zh-CN" dirty="0" smtClean="0"/>
              <a:t>validation</a:t>
            </a:r>
            <a:r>
              <a:rPr kumimoji="1" lang="zh-CN" altLang="en-US" dirty="0" smtClean="0"/>
              <a:t> </a:t>
            </a:r>
            <a:r>
              <a:rPr kumimoji="1" lang="en-US" altLang="zh-CN" dirty="0" smtClean="0"/>
              <a:t>set</a:t>
            </a:r>
            <a:r>
              <a:rPr kumimoji="1" lang="zh-CN" altLang="en-US" dirty="0" smtClean="0"/>
              <a:t>）</a:t>
            </a:r>
            <a:endParaRPr kumimoji="1" lang="en-US" altLang="zh-CN" dirty="0" smtClean="0"/>
          </a:p>
          <a:p>
            <a:pPr lvl="1"/>
            <a:r>
              <a:rPr kumimoji="1" lang="zh-CN" altLang="en-US" dirty="0" smtClean="0"/>
              <a:t>基于验证集上的性能进行模型选择与调参</a:t>
            </a:r>
            <a:endParaRPr kumimoji="1" lang="zh-CN" altLang="en-US" dirty="0"/>
          </a:p>
        </p:txBody>
      </p:sp>
      <p:grpSp>
        <p:nvGrpSpPr>
          <p:cNvPr id="13" name="组合 12"/>
          <p:cNvGrpSpPr/>
          <p:nvPr/>
        </p:nvGrpSpPr>
        <p:grpSpPr>
          <a:xfrm>
            <a:off x="1893828" y="4617492"/>
            <a:ext cx="8295410" cy="1340773"/>
            <a:chOff x="2018" y="7512"/>
            <a:chExt cx="11627" cy="1879"/>
          </a:xfrm>
        </p:grpSpPr>
        <p:sp>
          <p:nvSpPr>
            <p:cNvPr id="4" name="椭圆 3"/>
            <p:cNvSpPr/>
            <p:nvPr/>
          </p:nvSpPr>
          <p:spPr>
            <a:xfrm>
              <a:off x="2018" y="7512"/>
              <a:ext cx="11627" cy="1841"/>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5" name="椭圆 4"/>
            <p:cNvSpPr/>
            <p:nvPr/>
          </p:nvSpPr>
          <p:spPr>
            <a:xfrm>
              <a:off x="3533" y="7784"/>
              <a:ext cx="2411" cy="983"/>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smtClean="0">
                  <a:solidFill>
                    <a:schemeClr val="accent6">
                      <a:lumMod val="75000"/>
                    </a:schemeClr>
                  </a:solidFill>
                </a:rPr>
                <a:t>训练集</a:t>
              </a:r>
              <a:endParaRPr kumimoji="1" lang="zh-CN" altLang="en-US" sz="1800" dirty="0" smtClean="0">
                <a:solidFill>
                  <a:schemeClr val="accent6">
                    <a:lumMod val="75000"/>
                  </a:schemeClr>
                </a:solidFill>
              </a:endParaRPr>
            </a:p>
          </p:txBody>
        </p:sp>
        <p:sp>
          <p:nvSpPr>
            <p:cNvPr id="6" name="椭圆 5"/>
            <p:cNvSpPr/>
            <p:nvPr/>
          </p:nvSpPr>
          <p:spPr>
            <a:xfrm>
              <a:off x="9719" y="7784"/>
              <a:ext cx="2411" cy="983"/>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smtClean="0">
                  <a:solidFill>
                    <a:schemeClr val="accent2">
                      <a:lumMod val="75000"/>
                    </a:schemeClr>
                  </a:solidFill>
                </a:rPr>
                <a:t>测试集</a:t>
              </a:r>
              <a:endParaRPr kumimoji="1" lang="zh-CN" altLang="en-US" sz="1800" dirty="0" smtClean="0">
                <a:solidFill>
                  <a:schemeClr val="accent2">
                    <a:lumMod val="75000"/>
                  </a:schemeClr>
                </a:solidFill>
              </a:endParaRPr>
            </a:p>
          </p:txBody>
        </p:sp>
        <p:sp>
          <p:nvSpPr>
            <p:cNvPr id="7" name="椭圆 6"/>
            <p:cNvSpPr/>
            <p:nvPr/>
          </p:nvSpPr>
          <p:spPr>
            <a:xfrm>
              <a:off x="6626" y="7784"/>
              <a:ext cx="2411" cy="983"/>
            </a:xfrm>
            <a:prstGeom prst="ellips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smtClean="0">
                  <a:solidFill>
                    <a:schemeClr val="accent1">
                      <a:lumMod val="75000"/>
                    </a:schemeClr>
                  </a:solidFill>
                </a:rPr>
                <a:t>验证集</a:t>
              </a:r>
              <a:endParaRPr kumimoji="1" lang="zh-CN" altLang="en-US" sz="1800" dirty="0" smtClean="0">
                <a:solidFill>
                  <a:schemeClr val="accent1">
                    <a:lumMod val="75000"/>
                  </a:schemeClr>
                </a:solidFill>
              </a:endParaRPr>
            </a:p>
          </p:txBody>
        </p:sp>
        <p:sp>
          <p:nvSpPr>
            <p:cNvPr id="8" name="文本框 7"/>
            <p:cNvSpPr txBox="1"/>
            <p:nvPr/>
          </p:nvSpPr>
          <p:spPr>
            <a:xfrm>
              <a:off x="7251" y="8875"/>
              <a:ext cx="1728" cy="516"/>
            </a:xfrm>
            <a:prstGeom prst="rect">
              <a:avLst/>
            </a:prstGeom>
            <a:noFill/>
          </p:spPr>
          <p:txBody>
            <a:bodyPr wrap="square" rtlCol="0">
              <a:spAutoFit/>
            </a:bodyPr>
            <a:lstStyle/>
            <a:p>
              <a:r>
                <a:rPr kumimoji="1" lang="zh-CN" altLang="en-US" sz="1800" smtClean="0">
                  <a:solidFill>
                    <a:schemeClr val="tx1">
                      <a:lumMod val="75000"/>
                      <a:lumOff val="25000"/>
                    </a:schemeClr>
                  </a:solidFill>
                </a:rPr>
                <a:t>样本空间</a:t>
              </a:r>
              <a:endParaRPr kumimoji="1" lang="zh-CN" altLang="en-US" sz="1800" smtClean="0">
                <a:solidFill>
                  <a:schemeClr val="tx1">
                    <a:lumMod val="75000"/>
                    <a:lumOff val="25000"/>
                  </a:schemeClr>
                </a:solidFill>
              </a:endParaRPr>
            </a:p>
          </p:txBody>
        </p:sp>
      </p:grpSp>
      <p:grpSp>
        <p:nvGrpSpPr>
          <p:cNvPr id="12" name="组 11"/>
          <p:cNvGrpSpPr/>
          <p:nvPr/>
        </p:nvGrpSpPr>
        <p:grpSpPr>
          <a:xfrm>
            <a:off x="3593945" y="2201473"/>
            <a:ext cx="5030093" cy="473896"/>
            <a:chOff x="3703885" y="2276872"/>
            <a:chExt cx="5038911" cy="474727"/>
          </a:xfrm>
        </p:grpSpPr>
        <p:pic>
          <p:nvPicPr>
            <p:cNvPr id="9"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3885" y="2276872"/>
              <a:ext cx="3192299" cy="459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175"/>
            <a:stretch>
              <a:fillRect/>
            </a:stretch>
          </p:blipFill>
          <p:spPr bwMode="auto">
            <a:xfrm>
              <a:off x="7598946" y="2308704"/>
              <a:ext cx="1143850"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1" name="文本框 10"/>
                <p:cNvSpPr txBox="1"/>
                <p:nvPr/>
              </p:nvSpPr>
              <p:spPr>
                <a:xfrm>
                  <a:off x="6974948" y="2335372"/>
                  <a:ext cx="598471" cy="41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600" b="0" i="1" smtClean="0">
                            <a:latin typeface="Cambria Math" charset="0"/>
                          </a:rPr>
                          <m:t>+</m:t>
                        </m:r>
                        <m:r>
                          <a:rPr kumimoji="1" lang="zh-CN" altLang="en-US" sz="3600" b="0" i="1" smtClean="0">
                            <a:latin typeface="Cambria Math" charset="0"/>
                          </a:rPr>
                          <m:t> </m:t>
                        </m:r>
                        <m:r>
                          <a:rPr kumimoji="1" lang="zh-CN" altLang="en-US" sz="3600" b="0" i="1" smtClean="0">
                            <a:solidFill>
                              <a:srgbClr val="C00000"/>
                            </a:solidFill>
                            <a:latin typeface="Cambria Math" charset="0"/>
                            <a:ea typeface="Cambria Math" charset="0"/>
                            <a:cs typeface="Cambria Math" charset="0"/>
                          </a:rPr>
                          <m:t>𝜆</m:t>
                        </m:r>
                      </m:oMath>
                    </m:oMathPara>
                  </a14:m>
                  <a:endParaRPr kumimoji="1" lang="zh-CN" altLang="en-US" sz="3600" dirty="0">
                    <a:solidFill>
                      <a:srgbClr val="C00000"/>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6974948" y="2335372"/>
                  <a:ext cx="598471" cy="416227"/>
                </a:xfrm>
                <a:prstGeom prst="rect">
                  <a:avLst/>
                </a:prstGeom>
                <a:blipFill rotWithShape="0">
                  <a:blip r:embed="rId3"/>
                  <a:stretch>
                    <a:fillRect/>
                  </a:stretch>
                </a:blipFill>
              </p:spPr>
              <p:txBody>
                <a:bodyPr/>
                <a:lstStyle/>
                <a:p>
                  <a:r>
                    <a:rPr lang="zh-CN" altLang="en-US" sz="100">
                      <a:noFill/>
                    </a:rPr>
                    <a:t> </a:t>
                  </a:r>
                  <a:endParaRPr lang="zh-CN" altLang="en-US" sz="100">
                    <a:noFill/>
                  </a:endParaRPr>
                </a:p>
              </p:txBody>
            </p:sp>
          </mc:Fallback>
        </mc:AlternateContent>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Notes</a:t>
            </a:r>
            <a:endParaRPr kumimoji="1" lang="en-US" altLang="zh-CN" dirty="0" smtClean="0"/>
          </a:p>
          <a:p>
            <a:pPr lvl="1"/>
            <a:r>
              <a:rPr kumimoji="1" lang="zh-CN" altLang="en-US" dirty="0" smtClean="0"/>
              <a:t>性能度量反映了</a:t>
            </a:r>
            <a:r>
              <a:rPr kumimoji="1" lang="zh-CN" altLang="en-US" dirty="0" smtClean="0">
                <a:solidFill>
                  <a:srgbClr val="C00000"/>
                </a:solidFill>
              </a:rPr>
              <a:t>任务需求</a:t>
            </a:r>
            <a:endParaRPr kumimoji="1" lang="en-US" altLang="zh-CN" dirty="0" smtClean="0">
              <a:solidFill>
                <a:srgbClr val="C00000"/>
              </a:solidFill>
            </a:endParaRPr>
          </a:p>
          <a:p>
            <a:pPr lvl="1"/>
            <a:r>
              <a:rPr kumimoji="1" lang="zh-CN" altLang="en-US" dirty="0" smtClean="0"/>
              <a:t>对比不同模型的能力时，使用不同的性能度量往往会导致不同的评判结果</a:t>
            </a:r>
            <a:endParaRPr kumimoji="1" lang="en-US" altLang="zh-CN" dirty="0" smtClean="0"/>
          </a:p>
          <a:p>
            <a:endParaRPr kumimoji="1" lang="en-US" altLang="zh-CN" dirty="0" smtClean="0"/>
          </a:p>
          <a:p>
            <a:r>
              <a:rPr kumimoji="1" lang="zh-CN" altLang="en-US" dirty="0"/>
              <a:t>例如：</a:t>
            </a:r>
            <a:endParaRPr kumimoji="1" lang="en-US" altLang="zh-CN" dirty="0"/>
          </a:p>
          <a:p>
            <a:pPr lvl="1"/>
            <a:r>
              <a:rPr kumimoji="1" lang="zh-CN" altLang="en-US" dirty="0"/>
              <a:t>房价预测：预测误差或预测精度</a:t>
            </a:r>
            <a:endParaRPr kumimoji="1" lang="en-US" altLang="zh-CN" dirty="0"/>
          </a:p>
          <a:p>
            <a:pPr lvl="1"/>
            <a:r>
              <a:rPr kumimoji="1" lang="zh-CN" altLang="en-US" dirty="0"/>
              <a:t>图像分类：精确度</a:t>
            </a:r>
            <a:r>
              <a:rPr kumimoji="1" lang="en-US" altLang="zh-CN" dirty="0"/>
              <a:t>/</a:t>
            </a:r>
            <a:r>
              <a:rPr kumimoji="1" lang="zh-CN" altLang="en-US" dirty="0"/>
              <a:t>错误率</a:t>
            </a:r>
            <a:endParaRPr kumimoji="1" lang="en-US" altLang="zh-CN" dirty="0"/>
          </a:p>
          <a:p>
            <a:pPr lvl="1"/>
            <a:r>
              <a:rPr kumimoji="1" lang="zh-CN" altLang="en-US" dirty="0"/>
              <a:t>深度学习模型压缩：模型参数量 或 模型文件大小</a:t>
            </a:r>
            <a:endParaRPr kumimoji="1" lang="en-US" altLang="zh-CN" dirty="0"/>
          </a:p>
          <a:p>
            <a:pPr lvl="1"/>
            <a:r>
              <a:rPr kumimoji="1" lang="zh-CN" altLang="en-US" dirty="0"/>
              <a:t>模型加速：模型运行时间 或 每秒可处理</a:t>
            </a:r>
            <a:r>
              <a:rPr kumimoji="1" lang="zh-CN" altLang="en-US" dirty="0" smtClean="0"/>
              <a:t>数据量</a:t>
            </a:r>
            <a:endParaRPr kumimoji="1" lang="en-US" altLang="zh-CN" dirty="0"/>
          </a:p>
        </p:txBody>
      </p:sp>
      <p:pic>
        <p:nvPicPr>
          <p:cNvPr id="10" name="图片 9"/>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b="3432"/>
          <a:stretch>
            <a:fillRect/>
          </a:stretch>
        </p:blipFill>
        <p:spPr>
          <a:xfrm>
            <a:off x="9044506" y="4362536"/>
            <a:ext cx="1623494" cy="1638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idx="1"/>
          </p:nvPr>
        </p:nvSpPr>
        <p:spPr/>
        <p:txBody>
          <a:bodyPr>
            <a:normAutofit/>
          </a:bodyPr>
          <a:lstStyle/>
          <a:p>
            <a:endParaRPr kumimoji="1" lang="en-US" altLang="zh-CN" dirty="0" smtClean="0"/>
          </a:p>
          <a:p>
            <a:endParaRPr kumimoji="1" lang="en-US" altLang="zh-CN" dirty="0"/>
          </a:p>
          <a:p>
            <a:endParaRPr kumimoji="1" lang="en-US" altLang="zh-CN" dirty="0" smtClean="0"/>
          </a:p>
          <a:p>
            <a:endParaRPr kumimoji="1" lang="en-US" altLang="zh-CN" dirty="0" smtClean="0"/>
          </a:p>
          <a:p>
            <a:r>
              <a:rPr kumimoji="1" lang="zh-CN" altLang="en-US" dirty="0" smtClean="0"/>
              <a:t>回归问题：例如，房价预测？</a:t>
            </a:r>
            <a:endParaRPr kumimoji="1" lang="zh-CN" altLang="en-US" dirty="0"/>
          </a:p>
        </p:txBody>
      </p:sp>
      <p:pic>
        <p:nvPicPr>
          <p:cNvPr id="9" name="图片 8"/>
          <p:cNvPicPr>
            <a:picLocks noChangeAspect="1"/>
          </p:cNvPicPr>
          <p:nvPr/>
        </p:nvPicPr>
        <p:blipFill>
          <a:blip r:embed="rId1"/>
          <a:stretch>
            <a:fillRect/>
          </a:stretch>
        </p:blipFill>
        <p:spPr>
          <a:xfrm>
            <a:off x="2128520" y="3803015"/>
            <a:ext cx="8001000" cy="1561465"/>
          </a:xfrm>
          <a:prstGeom prst="rect">
            <a:avLst/>
          </a:prstGeom>
        </p:spPr>
      </p:pic>
      <p:pic>
        <p:nvPicPr>
          <p:cNvPr id="10" name="图片 9"/>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3432"/>
          <a:stretch>
            <a:fillRect/>
          </a:stretch>
        </p:blipFill>
        <p:spPr>
          <a:xfrm>
            <a:off x="9044506" y="4362536"/>
            <a:ext cx="1623494" cy="1638214"/>
          </a:xfrm>
          <a:prstGeom prst="rect">
            <a:avLst/>
          </a:prstGeom>
        </p:spPr>
      </p:pic>
      <p:pic>
        <p:nvPicPr>
          <p:cNvPr id="6" name="图片 5"/>
          <p:cNvPicPr>
            <a:picLocks noChangeAspect="1"/>
          </p:cNvPicPr>
          <p:nvPr/>
        </p:nvPicPr>
        <p:blipFill>
          <a:blip r:embed="rId3"/>
          <a:stretch>
            <a:fillRect/>
          </a:stretch>
        </p:blipFill>
        <p:spPr>
          <a:xfrm>
            <a:off x="1714433" y="1365535"/>
            <a:ext cx="8762879" cy="115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161995" y="3457439"/>
            <a:ext cx="6323522" cy="2023199"/>
          </a:xfrm>
          <a:prstGeom prst="rect">
            <a:avLst/>
          </a:prstGeom>
        </p:spPr>
      </p:pic>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smtClean="0"/>
              <a:t>分类问题：例如，癌症辅助诊断（判断是否患癌症）</a:t>
            </a:r>
            <a:endParaRPr kumimoji="1" lang="zh-CN" altLang="en-US" dirty="0"/>
          </a:p>
        </p:txBody>
      </p:sp>
      <p:pic>
        <p:nvPicPr>
          <p:cNvPr id="4" name="图片 3"/>
          <p:cNvPicPr>
            <a:picLocks noChangeAspect="1"/>
          </p:cNvPicPr>
          <p:nvPr/>
        </p:nvPicPr>
        <p:blipFill>
          <a:blip r:embed="rId2"/>
          <a:stretch>
            <a:fillRect/>
          </a:stretch>
        </p:blipFill>
        <p:spPr>
          <a:xfrm>
            <a:off x="2161995" y="2190030"/>
            <a:ext cx="6614030" cy="1267409"/>
          </a:xfrm>
          <a:prstGeom prst="rect">
            <a:avLst/>
          </a:prstGeom>
        </p:spPr>
      </p:pic>
      <p:pic>
        <p:nvPicPr>
          <p:cNvPr id="7" name="图片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432"/>
          <a:stretch>
            <a:fillRect/>
          </a:stretch>
        </p:blipFill>
        <p:spPr>
          <a:xfrm>
            <a:off x="9044506" y="4362536"/>
            <a:ext cx="1623494" cy="1638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smtClean="0"/>
              <a:t>例：</a:t>
            </a:r>
            <a:r>
              <a:rPr kumimoji="1" lang="zh-CN" altLang="en-US" dirty="0"/>
              <a:t>癌症辅助诊断（判断是否患癌症）</a:t>
            </a:r>
            <a:endParaRPr kumimoji="1" lang="zh-CN" altLang="en-US" dirty="0"/>
          </a:p>
          <a:p>
            <a:pPr lvl="1"/>
            <a:r>
              <a:rPr kumimoji="1" lang="zh-CN" altLang="en-US" dirty="0" smtClean="0"/>
              <a:t>中国癌症发病率约为：</a:t>
            </a:r>
            <a:r>
              <a:rPr kumimoji="1" lang="en-US" altLang="zh-CN" dirty="0" smtClean="0"/>
              <a:t>2/1000</a:t>
            </a:r>
            <a:endParaRPr kumimoji="1" lang="en-US" altLang="zh-CN" dirty="0" smtClean="0"/>
          </a:p>
          <a:p>
            <a:pPr lvl="1"/>
            <a:endParaRPr kumimoji="1" lang="en-US" altLang="zh-CN" dirty="0" smtClean="0"/>
          </a:p>
          <a:p>
            <a:pPr lvl="1"/>
            <a:r>
              <a:rPr kumimoji="1" lang="zh-CN" altLang="en-US" dirty="0" smtClean="0"/>
              <a:t>假设有</a:t>
            </a:r>
            <a:r>
              <a:rPr kumimoji="1" lang="en-US" altLang="zh-CN" dirty="0" smtClean="0"/>
              <a:t>1000</a:t>
            </a:r>
            <a:r>
              <a:rPr kumimoji="1" lang="zh-CN" altLang="en-US" dirty="0" smtClean="0"/>
              <a:t>名受测者，其中有</a:t>
            </a:r>
            <a:r>
              <a:rPr kumimoji="1" lang="en-US" altLang="zh-CN" dirty="0" smtClean="0"/>
              <a:t>2</a:t>
            </a:r>
            <a:r>
              <a:rPr kumimoji="1" lang="zh-CN" altLang="en-US" dirty="0" smtClean="0"/>
              <a:t>位癌症患者；</a:t>
            </a:r>
            <a:endParaRPr kumimoji="1" lang="en-US" altLang="zh-CN" dirty="0" smtClean="0"/>
          </a:p>
          <a:p>
            <a:pPr lvl="2"/>
            <a:r>
              <a:rPr kumimoji="1" lang="zh-CN" altLang="en-US" dirty="0" smtClean="0"/>
              <a:t>患有癌症病人：</a:t>
            </a:r>
            <a:r>
              <a:rPr kumimoji="1" lang="en-US" altLang="zh-CN" dirty="0" smtClean="0"/>
              <a:t>2</a:t>
            </a:r>
            <a:r>
              <a:rPr kumimoji="1" lang="zh-CN" altLang="en-US" dirty="0" smtClean="0"/>
              <a:t>人，正例</a:t>
            </a:r>
            <a:endParaRPr kumimoji="1" lang="en-US" altLang="zh-CN" dirty="0" smtClean="0"/>
          </a:p>
          <a:p>
            <a:pPr lvl="2"/>
            <a:r>
              <a:rPr kumimoji="1" lang="zh-CN" altLang="en-US" dirty="0" smtClean="0"/>
              <a:t>模型</a:t>
            </a:r>
            <a:r>
              <a:rPr kumimoji="1" lang="en-US" altLang="zh-CN" dirty="0" smtClean="0"/>
              <a:t>I</a:t>
            </a:r>
            <a:r>
              <a:rPr kumimoji="1" lang="zh-CN" altLang="en-US" dirty="0" smtClean="0"/>
              <a:t>：全部判断为没有癌症，错误率为？精度为？</a:t>
            </a:r>
            <a:endParaRPr kumimoji="1" lang="en-US" altLang="zh-CN" dirty="0"/>
          </a:p>
          <a:p>
            <a:pPr lvl="2"/>
            <a:r>
              <a:rPr kumimoji="1" lang="zh-CN" altLang="en-US" dirty="0" smtClean="0"/>
              <a:t>模型</a:t>
            </a:r>
            <a:r>
              <a:rPr kumimoji="1" lang="en-US" altLang="zh-CN" dirty="0" smtClean="0"/>
              <a:t>II</a:t>
            </a:r>
            <a:r>
              <a:rPr kumimoji="1" lang="zh-CN" altLang="en-US" dirty="0" smtClean="0"/>
              <a:t>：</a:t>
            </a:r>
            <a:r>
              <a:rPr kumimoji="1" lang="en-US" altLang="zh-CN" dirty="0" smtClean="0"/>
              <a:t>2</a:t>
            </a:r>
            <a:r>
              <a:rPr kumimoji="1" lang="zh-CN" altLang="en-US" dirty="0" smtClean="0"/>
              <a:t>位患者预测正确，另有</a:t>
            </a:r>
            <a:r>
              <a:rPr kumimoji="1" lang="en-US" altLang="zh-CN" dirty="0" smtClean="0"/>
              <a:t>4</a:t>
            </a:r>
            <a:r>
              <a:rPr kumimoji="1" lang="zh-CN" altLang="en-US" dirty="0" smtClean="0"/>
              <a:t>位反例预测为患病，其余预测正确。错误率为？精度为？</a:t>
            </a:r>
            <a:endParaRPr kumimoji="1" lang="en-US" altLang="zh-CN" dirty="0" smtClean="0"/>
          </a:p>
        </p:txBody>
      </p:sp>
      <p:pic>
        <p:nvPicPr>
          <p:cNvPr id="5" name="图片 4"/>
          <p:cNvPicPr>
            <a:picLocks noChangeAspect="1"/>
          </p:cNvPicPr>
          <p:nvPr/>
        </p:nvPicPr>
        <p:blipFill rotWithShape="1">
          <a:blip r:embed="rId1"/>
          <a:srcRect l="30839" t="23966" r="6368" b="21943"/>
          <a:stretch>
            <a:fillRect/>
          </a:stretch>
        </p:blipFill>
        <p:spPr>
          <a:xfrm>
            <a:off x="7919720" y="981075"/>
            <a:ext cx="3985260" cy="1931670"/>
          </a:xfrm>
          <a:prstGeom prst="rect">
            <a:avLst/>
          </a:prstGeom>
        </p:spPr>
      </p:pic>
      <p:graphicFrame>
        <p:nvGraphicFramePr>
          <p:cNvPr id="6" name="表格 5"/>
          <p:cNvGraphicFramePr>
            <a:graphicFrameLocks noGrp="1"/>
          </p:cNvGraphicFramePr>
          <p:nvPr>
            <p:custDataLst>
              <p:tags r:id="rId2"/>
            </p:custDataLst>
          </p:nvPr>
        </p:nvGraphicFramePr>
        <p:xfrm>
          <a:off x="2365938" y="5127038"/>
          <a:ext cx="4457700" cy="1205865"/>
        </p:xfrm>
        <a:graphic>
          <a:graphicData uri="http://schemas.openxmlformats.org/drawingml/2006/table">
            <a:tbl>
              <a:tblPr firstRow="1" bandRow="1">
                <a:tableStyleId>{5C22544A-7EE6-4342-B048-85BDC9FD1C3A}</a:tableStyleId>
              </a:tblPr>
              <a:tblGrid>
                <a:gridCol w="1485900"/>
                <a:gridCol w="1485900"/>
                <a:gridCol w="1485900"/>
              </a:tblGrid>
              <a:tr h="401955">
                <a:tc>
                  <a:txBody>
                    <a:bodyPr/>
                    <a:lstStyle/>
                    <a:p>
                      <a:pPr algn="ctr"/>
                      <a:endParaRPr lang="zh-CN" altLang="en-US" sz="1500" dirty="0"/>
                    </a:p>
                  </a:txBody>
                  <a:tcPr marL="68580" marR="68580" marT="34290" marB="34290" anchor="ctr" anchorCtr="1"/>
                </a:tc>
                <a:tc>
                  <a:txBody>
                    <a:bodyPr/>
                    <a:lstStyle/>
                    <a:p>
                      <a:pPr algn="ctr"/>
                      <a:r>
                        <a:rPr lang="zh-CN" altLang="en-US" sz="1500" dirty="0" smtClean="0"/>
                        <a:t>错误率</a:t>
                      </a:r>
                      <a:endParaRPr lang="zh-CN" altLang="en-US" sz="1500" dirty="0" smtClean="0"/>
                    </a:p>
                  </a:txBody>
                  <a:tcPr marL="68580" marR="68580" marT="34290" marB="34290" anchor="ctr" anchorCtr="1"/>
                </a:tc>
                <a:tc>
                  <a:txBody>
                    <a:bodyPr/>
                    <a:lstStyle/>
                    <a:p>
                      <a:pPr algn="ctr"/>
                      <a:r>
                        <a:rPr lang="zh-CN" altLang="en-US" sz="1500" dirty="0" smtClean="0"/>
                        <a:t>精度</a:t>
                      </a:r>
                      <a:endParaRPr lang="zh-CN" altLang="en-US" sz="1500" dirty="0" smtClean="0"/>
                    </a:p>
                  </a:txBody>
                  <a:tcPr marL="68580" marR="68580" marT="34290" marB="34290" anchor="ctr" anchorCtr="1"/>
                </a:tc>
              </a:tr>
              <a:tr h="401955">
                <a:tc>
                  <a:txBody>
                    <a:bodyPr/>
                    <a:lstStyle/>
                    <a:p>
                      <a:pPr algn="ctr"/>
                      <a:r>
                        <a:rPr lang="zh-CN" altLang="en-US" sz="1500" dirty="0" smtClean="0"/>
                        <a:t>模型</a:t>
                      </a:r>
                      <a:r>
                        <a:rPr lang="en-US" altLang="zh-CN" sz="1500" dirty="0" smtClean="0"/>
                        <a:t>I</a:t>
                      </a:r>
                      <a:endParaRPr lang="en-US" altLang="zh-CN" sz="1500" dirty="0" smtClean="0"/>
                    </a:p>
                  </a:txBody>
                  <a:tcPr marL="68580" marR="68580" marT="34290" marB="34290" anchor="ctr" anchorCtr="1"/>
                </a:tc>
                <a:tc>
                  <a:txBody>
                    <a:bodyPr/>
                    <a:lstStyle/>
                    <a:p>
                      <a:pPr algn="ctr"/>
                      <a:r>
                        <a:rPr lang="en-US" altLang="zh-CN" sz="1500" dirty="0" smtClean="0"/>
                        <a:t>2/1000</a:t>
                      </a:r>
                      <a:endParaRPr lang="en-US" altLang="zh-CN" sz="1500" dirty="0" smtClean="0"/>
                    </a:p>
                  </a:txBody>
                  <a:tcPr marL="68580" marR="68580" marT="34290" marB="34290" anchor="ctr" anchorCtr="1"/>
                </a:tc>
                <a:tc>
                  <a:txBody>
                    <a:bodyPr/>
                    <a:lstStyle/>
                    <a:p>
                      <a:pPr algn="ctr"/>
                      <a:r>
                        <a:rPr lang="en-US" altLang="zh-CN" sz="1500" dirty="0" smtClean="0"/>
                        <a:t>99.8%</a:t>
                      </a:r>
                      <a:endParaRPr lang="en-US" altLang="zh-CN" sz="1500" dirty="0" smtClean="0"/>
                    </a:p>
                  </a:txBody>
                  <a:tcPr marL="68580" marR="68580" marT="34290" marB="34290" anchor="ctr" anchorCtr="1"/>
                </a:tc>
              </a:tr>
              <a:tr h="401955">
                <a:tc>
                  <a:txBody>
                    <a:bodyPr/>
                    <a:lstStyle/>
                    <a:p>
                      <a:pPr algn="ctr"/>
                      <a:r>
                        <a:rPr lang="zh-CN" altLang="en-US" sz="1500" dirty="0" smtClean="0"/>
                        <a:t>模型</a:t>
                      </a:r>
                      <a:r>
                        <a:rPr lang="en-US" altLang="zh-CN" sz="1500" dirty="0" smtClean="0"/>
                        <a:t>II</a:t>
                      </a:r>
                      <a:endParaRPr lang="en-US" altLang="zh-CN" sz="1500" dirty="0" smtClean="0"/>
                    </a:p>
                  </a:txBody>
                  <a:tcPr marL="68580" marR="68580" marT="34290" marB="34290" anchor="ctr" anchorCtr="1"/>
                </a:tc>
                <a:tc>
                  <a:txBody>
                    <a:bodyPr/>
                    <a:lstStyle/>
                    <a:p>
                      <a:pPr algn="ctr"/>
                      <a:r>
                        <a:rPr lang="en-US" altLang="zh-CN" sz="1500" dirty="0" smtClean="0"/>
                        <a:t>4/1000</a:t>
                      </a:r>
                      <a:endParaRPr lang="en-US" altLang="zh-CN" sz="1500" dirty="0" smtClean="0"/>
                    </a:p>
                  </a:txBody>
                  <a:tcPr marL="68580" marR="68580" marT="34290" marB="34290" anchor="ctr" anchorCtr="1"/>
                </a:tc>
                <a:tc>
                  <a:txBody>
                    <a:bodyPr/>
                    <a:lstStyle/>
                    <a:p>
                      <a:pPr algn="ctr"/>
                      <a:r>
                        <a:rPr lang="en-US" altLang="zh-CN" sz="1500" dirty="0" smtClean="0"/>
                        <a:t>99.6%</a:t>
                      </a:r>
                      <a:endParaRPr lang="en-US" altLang="zh-CN" sz="1500" dirty="0" smtClean="0"/>
                    </a:p>
                  </a:txBody>
                  <a:tcPr marL="68580" marR="68580" marT="34290" marB="34290" anchor="ctr" anchorCtr="1"/>
                </a:tc>
              </a:tr>
            </a:tbl>
          </a:graphicData>
        </a:graphic>
      </p:graphicFrame>
      <p:sp>
        <p:nvSpPr>
          <p:cNvPr id="7" name="文本框 6"/>
          <p:cNvSpPr txBox="1"/>
          <p:nvPr/>
        </p:nvSpPr>
        <p:spPr>
          <a:xfrm>
            <a:off x="7366731" y="5499726"/>
            <a:ext cx="3093720" cy="460375"/>
          </a:xfrm>
          <a:prstGeom prst="rect">
            <a:avLst/>
          </a:prstGeom>
          <a:noFill/>
        </p:spPr>
        <p:txBody>
          <a:bodyPr wrap="none" rtlCol="0">
            <a:spAutoFit/>
          </a:bodyPr>
          <a:lstStyle/>
          <a:p>
            <a:r>
              <a:rPr kumimoji="1" lang="zh-CN" altLang="en-US" sz="2400" b="1" dirty="0" smtClean="0">
                <a:solidFill>
                  <a:srgbClr val="C00000"/>
                </a:solidFill>
                <a:latin typeface="幼圆" panose="02010509060101010101" charset="-122"/>
                <a:ea typeface="幼圆" panose="02010509060101010101" charset="-122"/>
                <a:cs typeface="幼圆" panose="02010509060101010101" charset="-122"/>
              </a:rPr>
              <a:t>模型</a:t>
            </a:r>
            <a:r>
              <a:rPr kumimoji="1" lang="en-US" altLang="zh-CN" sz="2400" b="1" dirty="0" smtClean="0">
                <a:solidFill>
                  <a:srgbClr val="C00000"/>
                </a:solidFill>
                <a:latin typeface="幼圆" panose="02010509060101010101" charset="-122"/>
                <a:ea typeface="幼圆" panose="02010509060101010101" charset="-122"/>
                <a:cs typeface="幼圆" panose="02010509060101010101" charset="-122"/>
              </a:rPr>
              <a:t>I</a:t>
            </a:r>
            <a:r>
              <a:rPr kumimoji="1" lang="zh-CN" altLang="en-US" sz="2400" b="1" dirty="0" smtClean="0">
                <a:solidFill>
                  <a:srgbClr val="C00000"/>
                </a:solidFill>
                <a:latin typeface="幼圆" panose="02010509060101010101" charset="-122"/>
                <a:ea typeface="幼圆" panose="02010509060101010101" charset="-122"/>
                <a:cs typeface="幼圆" panose="02010509060101010101" charset="-122"/>
              </a:rPr>
              <a:t> 好于 模型</a:t>
            </a:r>
            <a:r>
              <a:rPr kumimoji="1" lang="en-US" altLang="zh-CN" sz="2400" b="1" dirty="0" smtClean="0">
                <a:solidFill>
                  <a:srgbClr val="C00000"/>
                </a:solidFill>
                <a:latin typeface="幼圆" panose="02010509060101010101" charset="-122"/>
                <a:ea typeface="幼圆" panose="02010509060101010101" charset="-122"/>
                <a:cs typeface="幼圆" panose="02010509060101010101" charset="-122"/>
              </a:rPr>
              <a:t>II</a:t>
            </a:r>
            <a:r>
              <a:rPr kumimoji="1" lang="zh-CN" altLang="en-US" sz="2400" b="1" dirty="0" smtClean="0">
                <a:solidFill>
                  <a:srgbClr val="C00000"/>
                </a:solidFill>
                <a:latin typeface="幼圆" panose="02010509060101010101" charset="-122"/>
                <a:ea typeface="幼圆" panose="02010509060101010101" charset="-122"/>
                <a:cs typeface="幼圆" panose="02010509060101010101" charset="-122"/>
              </a:rPr>
              <a:t>？</a:t>
            </a:r>
            <a:endParaRPr kumimoji="1" lang="zh-CN" altLang="en-US" sz="2400" b="1" dirty="0" smtClean="0">
              <a:solidFill>
                <a:srgbClr val="C00000"/>
              </a:solidFill>
              <a:latin typeface="幼圆" panose="02010509060101010101" charset="-122"/>
              <a:ea typeface="幼圆" panose="02010509060101010101" charset="-122"/>
              <a:cs typeface="幼圆" panose="02010509060101010101" charset="-122"/>
            </a:endParaRPr>
          </a:p>
        </p:txBody>
      </p:sp>
      <p:sp>
        <p:nvSpPr>
          <p:cNvPr id="4" name="文本框 3"/>
          <p:cNvSpPr txBox="1"/>
          <p:nvPr/>
        </p:nvSpPr>
        <p:spPr>
          <a:xfrm>
            <a:off x="6692361" y="153026"/>
            <a:ext cx="2326640" cy="460375"/>
          </a:xfrm>
          <a:prstGeom prst="rect">
            <a:avLst/>
          </a:prstGeom>
          <a:noFill/>
        </p:spPr>
        <p:txBody>
          <a:bodyPr wrap="none" rtlCol="0">
            <a:spAutoFit/>
          </a:bodyPr>
          <a:p>
            <a:r>
              <a:rPr kumimoji="1" lang="en-US" sz="2400" b="1" dirty="0" smtClean="0">
                <a:solidFill>
                  <a:srgbClr val="FFFF00"/>
                </a:solidFill>
                <a:latin typeface="幼圆" panose="02010509060101010101" charset="-122"/>
                <a:ea typeface="幼圆" panose="02010509060101010101" charset="-122"/>
                <a:cs typeface="幼圆" panose="02010509060101010101" charset="-122"/>
              </a:rPr>
              <a:t>4</a:t>
            </a:r>
            <a:r>
              <a:rPr kumimoji="1" lang="zh-CN" altLang="en-US" sz="2400" b="1" dirty="0" smtClean="0">
                <a:solidFill>
                  <a:srgbClr val="FFFF00"/>
                </a:solidFill>
                <a:latin typeface="幼圆" panose="02010509060101010101" charset="-122"/>
                <a:ea typeface="幼圆" panose="02010509060101010101" charset="-122"/>
                <a:cs typeface="幼圆" panose="02010509060101010101" charset="-122"/>
              </a:rPr>
              <a:t>月</a:t>
            </a:r>
            <a:r>
              <a:rPr kumimoji="1" lang="en-US" altLang="zh-CN" sz="2400" b="1" dirty="0" smtClean="0">
                <a:solidFill>
                  <a:srgbClr val="FFFF00"/>
                </a:solidFill>
                <a:latin typeface="幼圆" panose="02010509060101010101" charset="-122"/>
                <a:ea typeface="幼圆" panose="02010509060101010101" charset="-122"/>
                <a:cs typeface="幼圆" panose="02010509060101010101" charset="-122"/>
              </a:rPr>
              <a:t>8</a:t>
            </a:r>
            <a:r>
              <a:rPr kumimoji="1" lang="zh-CN" altLang="en-US" sz="2400" b="1" dirty="0" smtClean="0">
                <a:solidFill>
                  <a:srgbClr val="FFFF00"/>
                </a:solidFill>
                <a:latin typeface="幼圆" panose="02010509060101010101" charset="-122"/>
                <a:ea typeface="幼圆" panose="02010509060101010101" charset="-122"/>
                <a:cs typeface="幼圆" panose="02010509060101010101" charset="-122"/>
              </a:rPr>
              <a:t>日讲到这里</a:t>
            </a:r>
            <a:endParaRPr kumimoji="1" lang="zh-CN" altLang="en-US" sz="2400" b="1" dirty="0" smtClean="0">
              <a:solidFill>
                <a:srgbClr val="FFFF00"/>
              </a:solidFill>
              <a:latin typeface="幼圆" panose="02010509060101010101" charset="-122"/>
              <a:ea typeface="幼圆" panose="02010509060101010101" charset="-122"/>
              <a:cs typeface="幼圆" panose="020105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查准率（</a:t>
            </a:r>
            <a:r>
              <a:rPr kumimoji="1" lang="en-US" altLang="zh-CN" dirty="0" smtClean="0"/>
              <a:t>precision</a:t>
            </a:r>
            <a:r>
              <a:rPr kumimoji="1" lang="zh-CN" altLang="en-US" dirty="0" smtClean="0"/>
              <a:t>）、查全率（</a:t>
            </a:r>
            <a:r>
              <a:rPr kumimoji="1" lang="en-US" altLang="zh-CN" dirty="0" smtClean="0"/>
              <a:t>recall</a:t>
            </a:r>
            <a:r>
              <a:rPr kumimoji="1" lang="zh-CN" altLang="en-US" dirty="0" smtClean="0"/>
              <a:t>）、</a:t>
            </a:r>
            <a:r>
              <a:rPr kumimoji="1" lang="en-US" altLang="zh-CN" dirty="0" smtClean="0"/>
              <a:t>F1</a:t>
            </a:r>
            <a:endParaRPr kumimoji="1" lang="zh-CN" altLang="en-US" dirty="0"/>
          </a:p>
        </p:txBody>
      </p:sp>
      <p:pic>
        <p:nvPicPr>
          <p:cNvPr id="6" name="图片 5"/>
          <p:cNvPicPr>
            <a:picLocks noChangeAspect="1"/>
          </p:cNvPicPr>
          <p:nvPr/>
        </p:nvPicPr>
        <p:blipFill rotWithShape="1">
          <a:blip r:embed="rId1"/>
          <a:srcRect b="56086"/>
          <a:stretch>
            <a:fillRect/>
          </a:stretch>
        </p:blipFill>
        <p:spPr>
          <a:xfrm>
            <a:off x="1893570" y="1631315"/>
            <a:ext cx="8742045" cy="2018665"/>
          </a:xfrm>
          <a:prstGeom prst="rect">
            <a:avLst/>
          </a:prstGeom>
        </p:spPr>
      </p:pic>
      <p:pic>
        <p:nvPicPr>
          <p:cNvPr id="8" name="图片 7"/>
          <p:cNvPicPr>
            <a:picLocks noChangeAspect="1"/>
          </p:cNvPicPr>
          <p:nvPr/>
        </p:nvPicPr>
        <p:blipFill rotWithShape="1">
          <a:blip r:embed="rId1"/>
          <a:srcRect l="22267" t="47084" r="23931"/>
          <a:stretch>
            <a:fillRect/>
          </a:stretch>
        </p:blipFill>
        <p:spPr>
          <a:xfrm>
            <a:off x="3769360" y="3772535"/>
            <a:ext cx="4990465" cy="2580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查准率（</a:t>
            </a:r>
            <a:r>
              <a:rPr kumimoji="1" lang="en-US" altLang="zh-CN" dirty="0" smtClean="0"/>
              <a:t>precision</a:t>
            </a:r>
            <a:r>
              <a:rPr kumimoji="1" lang="zh-CN" altLang="en-US" dirty="0" smtClean="0"/>
              <a:t>）、查全率（</a:t>
            </a:r>
            <a:r>
              <a:rPr kumimoji="1" lang="en-US" altLang="zh-CN" dirty="0" smtClean="0"/>
              <a:t>recall</a:t>
            </a:r>
            <a:r>
              <a:rPr kumimoji="1" lang="zh-CN" altLang="en-US" dirty="0" smtClean="0"/>
              <a:t>）、</a:t>
            </a:r>
            <a:r>
              <a:rPr kumimoji="1" lang="en-US" altLang="zh-CN" dirty="0" smtClean="0"/>
              <a:t>F1</a:t>
            </a:r>
            <a:endParaRPr kumimoji="1" lang="zh-CN" altLang="en-US" dirty="0"/>
          </a:p>
        </p:txBody>
      </p:sp>
      <p:pic>
        <p:nvPicPr>
          <p:cNvPr id="8" name="图片 7"/>
          <p:cNvPicPr>
            <a:picLocks noChangeAspect="1"/>
          </p:cNvPicPr>
          <p:nvPr/>
        </p:nvPicPr>
        <p:blipFill rotWithShape="1">
          <a:blip r:embed="rId1"/>
          <a:srcRect l="22267" t="47084" r="23931"/>
          <a:stretch>
            <a:fillRect/>
          </a:stretch>
        </p:blipFill>
        <p:spPr>
          <a:xfrm>
            <a:off x="425450" y="3720465"/>
            <a:ext cx="5090795" cy="2632710"/>
          </a:xfrm>
          <a:prstGeom prst="rect">
            <a:avLst/>
          </a:prstGeom>
        </p:spPr>
      </p:pic>
      <p:pic>
        <p:nvPicPr>
          <p:cNvPr id="10" name="图片 9"/>
          <p:cNvPicPr>
            <a:picLocks noChangeAspect="1"/>
          </p:cNvPicPr>
          <p:nvPr/>
        </p:nvPicPr>
        <p:blipFill rotWithShape="1">
          <a:blip r:embed="rId2"/>
          <a:srcRect b="79248"/>
          <a:stretch>
            <a:fillRect/>
          </a:stretch>
        </p:blipFill>
        <p:spPr>
          <a:xfrm>
            <a:off x="902922" y="1781692"/>
            <a:ext cx="4184944" cy="396740"/>
          </a:xfrm>
          <a:prstGeom prst="rect">
            <a:avLst/>
          </a:prstGeom>
        </p:spPr>
      </p:pic>
      <p:pic>
        <p:nvPicPr>
          <p:cNvPr id="9" name="图片 8"/>
          <p:cNvPicPr>
            <a:picLocks noChangeAspect="1"/>
          </p:cNvPicPr>
          <p:nvPr/>
        </p:nvPicPr>
        <p:blipFill rotWithShape="1">
          <a:blip r:embed="rId2">
            <a:biLevel thresh="50000"/>
            <a:duotone>
              <a:schemeClr val="accent5">
                <a:shade val="45000"/>
                <a:satMod val="135000"/>
              </a:schemeClr>
              <a:prstClr val="white"/>
            </a:duotone>
          </a:blip>
          <a:srcRect l="58022" t="22380"/>
          <a:stretch>
            <a:fillRect/>
          </a:stretch>
        </p:blipFill>
        <p:spPr>
          <a:xfrm>
            <a:off x="2137294" y="2108061"/>
            <a:ext cx="1597070" cy="1349048"/>
          </a:xfrm>
          <a:prstGeom prst="rect">
            <a:avLst/>
          </a:prstGeom>
        </p:spPr>
      </p:pic>
      <p:grpSp>
        <p:nvGrpSpPr>
          <p:cNvPr id="7" name="组合 6"/>
          <p:cNvGrpSpPr/>
          <p:nvPr/>
        </p:nvGrpSpPr>
        <p:grpSpPr>
          <a:xfrm>
            <a:off x="7458075" y="1826260"/>
            <a:ext cx="4356735" cy="4526915"/>
            <a:chOff x="7313" y="2877"/>
            <a:chExt cx="6861" cy="7129"/>
          </a:xfrm>
        </p:grpSpPr>
        <p:pic>
          <p:nvPicPr>
            <p:cNvPr id="6" name="图片 5"/>
            <p:cNvPicPr>
              <a:picLocks noChangeAspect="1"/>
            </p:cNvPicPr>
            <p:nvPr/>
          </p:nvPicPr>
          <p:blipFill>
            <a:blip r:embed="rId3"/>
            <a:stretch>
              <a:fillRect/>
            </a:stretch>
          </p:blipFill>
          <p:spPr>
            <a:xfrm>
              <a:off x="7313" y="3502"/>
              <a:ext cx="6861" cy="6504"/>
            </a:xfrm>
            <a:prstGeom prst="rect">
              <a:avLst/>
            </a:prstGeom>
          </p:spPr>
        </p:pic>
        <p:sp>
          <p:nvSpPr>
            <p:cNvPr id="11" name="文本框 10"/>
            <p:cNvSpPr txBox="1"/>
            <p:nvPr/>
          </p:nvSpPr>
          <p:spPr>
            <a:xfrm>
              <a:off x="9008" y="2877"/>
              <a:ext cx="2182" cy="483"/>
            </a:xfrm>
            <a:prstGeom prst="rect">
              <a:avLst/>
            </a:prstGeom>
            <a:noFill/>
          </p:spPr>
          <p:txBody>
            <a:bodyPr wrap="none" rtlCol="0">
              <a:spAutoFit/>
            </a:bodyPr>
            <a:p>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学习器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A,</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B,</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C</a:t>
              </a:r>
              <a:endPar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endParaRPr>
            </a:p>
          </p:txBody>
        </p:sp>
        <p:sp>
          <p:nvSpPr>
            <p:cNvPr id="13" name="文本框 12"/>
            <p:cNvSpPr txBox="1"/>
            <p:nvPr/>
          </p:nvSpPr>
          <p:spPr>
            <a:xfrm>
              <a:off x="11428" y="3018"/>
              <a:ext cx="2204" cy="483"/>
            </a:xfrm>
            <a:prstGeom prst="rect">
              <a:avLst/>
            </a:prstGeom>
            <a:noFill/>
          </p:spPr>
          <p:txBody>
            <a:bodyPr wrap="square" rtlCol="0">
              <a:spAutoFit/>
            </a:bodyPr>
            <a:p>
              <a:pPr algn="ct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查全率</a:t>
              </a:r>
              <a:r>
                <a:rPr kumimoji="1" lang="en-US" altLang="zh-CN" sz="1400" b="1" dirty="0" smtClean="0">
                  <a:solidFill>
                    <a:srgbClr val="C00000"/>
                  </a:solidFill>
                  <a:latin typeface="幼圆" panose="02010509060101010101" charset="-122"/>
                  <a:ea typeface="幼圆" panose="02010509060101010101" charset="-122"/>
                  <a:cs typeface="幼圆" panose="02010509060101010101" charset="-122"/>
                </a:rPr>
                <a:t>=</a:t>
              </a: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查准率</a:t>
              </a:r>
              <a:endParaRPr kumimoji="1" lang="zh-CN" altLang="en-US" sz="1400" b="1" dirty="0" smtClean="0">
                <a:solidFill>
                  <a:srgbClr val="C00000"/>
                </a:solidFill>
                <a:latin typeface="幼圆" panose="02010509060101010101" charset="-122"/>
                <a:ea typeface="幼圆" panose="02010509060101010101" charset="-122"/>
                <a:cs typeface="幼圆" panose="020105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查准率（</a:t>
            </a:r>
            <a:r>
              <a:rPr kumimoji="1" lang="en-US" altLang="zh-CN" dirty="0" smtClean="0"/>
              <a:t>precision</a:t>
            </a:r>
            <a:r>
              <a:rPr kumimoji="1" lang="zh-CN" altLang="en-US" dirty="0" smtClean="0"/>
              <a:t>）、查全率（</a:t>
            </a:r>
            <a:r>
              <a:rPr kumimoji="1" lang="en-US" altLang="zh-CN" dirty="0" smtClean="0"/>
              <a:t>recall</a:t>
            </a:r>
            <a:r>
              <a:rPr kumimoji="1" lang="zh-CN" altLang="en-US" dirty="0" smtClean="0"/>
              <a:t>）、</a:t>
            </a:r>
            <a:r>
              <a:rPr kumimoji="1" lang="en-US" altLang="zh-CN" dirty="0" smtClean="0"/>
              <a:t>F1</a:t>
            </a:r>
            <a:endParaRPr kumimoji="1" lang="zh-CN" altLang="en-US" dirty="0"/>
          </a:p>
        </p:txBody>
      </p:sp>
      <p:pic>
        <p:nvPicPr>
          <p:cNvPr id="10" name="图片 9"/>
          <p:cNvPicPr>
            <a:picLocks noChangeAspect="1"/>
          </p:cNvPicPr>
          <p:nvPr/>
        </p:nvPicPr>
        <p:blipFill rotWithShape="1">
          <a:blip r:embed="rId1"/>
          <a:srcRect r="21062" b="79978"/>
          <a:stretch>
            <a:fillRect/>
          </a:stretch>
        </p:blipFill>
        <p:spPr>
          <a:xfrm>
            <a:off x="1878330" y="1826895"/>
            <a:ext cx="4190365" cy="485775"/>
          </a:xfrm>
          <a:prstGeom prst="rect">
            <a:avLst/>
          </a:prstGeom>
        </p:spPr>
      </p:pic>
      <p:pic>
        <p:nvPicPr>
          <p:cNvPr id="9" name="图片 8"/>
          <p:cNvPicPr>
            <a:picLocks noChangeAspect="1"/>
          </p:cNvPicPr>
          <p:nvPr/>
        </p:nvPicPr>
        <p:blipFill rotWithShape="1">
          <a:blip r:embed="rId1">
            <a:biLevel thresh="50000"/>
            <a:duotone>
              <a:schemeClr val="accent5">
                <a:shade val="45000"/>
                <a:satMod val="135000"/>
              </a:schemeClr>
              <a:prstClr val="white"/>
            </a:duotone>
          </a:blip>
          <a:srcRect l="58022" t="22380"/>
          <a:stretch>
            <a:fillRect/>
          </a:stretch>
        </p:blipFill>
        <p:spPr>
          <a:xfrm>
            <a:off x="3112770" y="2463800"/>
            <a:ext cx="1870710" cy="1579880"/>
          </a:xfrm>
          <a:prstGeom prst="rect">
            <a:avLst/>
          </a:prstGeom>
        </p:spPr>
      </p:pic>
      <p:grpSp>
        <p:nvGrpSpPr>
          <p:cNvPr id="7" name="组合 6"/>
          <p:cNvGrpSpPr/>
          <p:nvPr/>
        </p:nvGrpSpPr>
        <p:grpSpPr>
          <a:xfrm>
            <a:off x="7548245" y="1572895"/>
            <a:ext cx="4356735" cy="4526915"/>
            <a:chOff x="7313" y="2877"/>
            <a:chExt cx="6861" cy="7129"/>
          </a:xfrm>
        </p:grpSpPr>
        <p:pic>
          <p:nvPicPr>
            <p:cNvPr id="4" name="图片 3"/>
            <p:cNvPicPr>
              <a:picLocks noChangeAspect="1"/>
            </p:cNvPicPr>
            <p:nvPr/>
          </p:nvPicPr>
          <p:blipFill>
            <a:blip r:embed="rId2"/>
            <a:stretch>
              <a:fillRect/>
            </a:stretch>
          </p:blipFill>
          <p:spPr>
            <a:xfrm>
              <a:off x="7313" y="3502"/>
              <a:ext cx="6861" cy="6504"/>
            </a:xfrm>
            <a:prstGeom prst="rect">
              <a:avLst/>
            </a:prstGeom>
          </p:spPr>
        </p:pic>
        <p:sp>
          <p:nvSpPr>
            <p:cNvPr id="5" name="文本框 4"/>
            <p:cNvSpPr txBox="1"/>
            <p:nvPr/>
          </p:nvSpPr>
          <p:spPr>
            <a:xfrm>
              <a:off x="9008" y="2877"/>
              <a:ext cx="2182" cy="483"/>
            </a:xfrm>
            <a:prstGeom prst="rect">
              <a:avLst/>
            </a:prstGeom>
            <a:noFill/>
          </p:spPr>
          <p:txBody>
            <a:bodyPr wrap="none" rtlCol="0">
              <a:spAutoFit/>
            </a:bodyPr>
            <a:lstStyle/>
            <a:p>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学习器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A,</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B,</a:t>
              </a:r>
              <a:r>
                <a:rPr kumimoji="1" lang="zh-CN" altLang="en-US" sz="1400" dirty="0" smtClean="0">
                  <a:solidFill>
                    <a:srgbClr val="7030A0"/>
                  </a:solidFill>
                  <a:latin typeface="Bookman Old Style" panose="02050604050505020204" charset="0"/>
                  <a:ea typeface="Bookman Old Style" panose="02050604050505020204" charset="0"/>
                  <a:cs typeface="Bookman Old Style" panose="02050604050505020204" charset="0"/>
                </a:rPr>
                <a:t> </a:t>
              </a:r>
              <a:r>
                <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rPr>
                <a:t>C</a:t>
              </a:r>
              <a:endParaRPr kumimoji="1" lang="en-US" altLang="zh-CN" sz="1400" dirty="0" smtClean="0">
                <a:solidFill>
                  <a:srgbClr val="7030A0"/>
                </a:solidFill>
                <a:latin typeface="Bookman Old Style" panose="02050604050505020204" charset="0"/>
                <a:ea typeface="Bookman Old Style" panose="02050604050505020204" charset="0"/>
                <a:cs typeface="Bookman Old Style" panose="02050604050505020204" charset="0"/>
              </a:endParaRPr>
            </a:p>
          </p:txBody>
        </p:sp>
        <p:sp>
          <p:nvSpPr>
            <p:cNvPr id="12" name="文本框 11"/>
            <p:cNvSpPr txBox="1"/>
            <p:nvPr/>
          </p:nvSpPr>
          <p:spPr>
            <a:xfrm>
              <a:off x="11428" y="3018"/>
              <a:ext cx="2204" cy="483"/>
            </a:xfrm>
            <a:prstGeom prst="rect">
              <a:avLst/>
            </a:prstGeom>
            <a:noFill/>
          </p:spPr>
          <p:txBody>
            <a:bodyPr wrap="square" rtlCol="0">
              <a:spAutoFit/>
            </a:bodyPr>
            <a:lstStyle/>
            <a:p>
              <a:pPr algn="ct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查全率</a:t>
              </a:r>
              <a:r>
                <a:rPr kumimoji="1" lang="en-US" altLang="zh-CN" sz="1400" b="1" dirty="0" smtClean="0">
                  <a:solidFill>
                    <a:srgbClr val="C00000"/>
                  </a:solidFill>
                  <a:latin typeface="幼圆" panose="02010509060101010101" charset="-122"/>
                  <a:ea typeface="幼圆" panose="02010509060101010101" charset="-122"/>
                  <a:cs typeface="幼圆" panose="02010509060101010101" charset="-122"/>
                </a:rPr>
                <a:t>=</a:t>
              </a:r>
              <a:r>
                <a:rPr kumimoji="1" lang="zh-CN" altLang="en-US" sz="1400" b="1" dirty="0" smtClean="0">
                  <a:solidFill>
                    <a:srgbClr val="C00000"/>
                  </a:solidFill>
                  <a:latin typeface="幼圆" panose="02010509060101010101" charset="-122"/>
                  <a:ea typeface="幼圆" panose="02010509060101010101" charset="-122"/>
                  <a:cs typeface="幼圆" panose="02010509060101010101" charset="-122"/>
                </a:rPr>
                <a:t>查准率</a:t>
              </a:r>
              <a:endParaRPr kumimoji="1" lang="zh-CN" altLang="en-US" sz="1400" b="1" dirty="0" smtClean="0">
                <a:solidFill>
                  <a:srgbClr val="C00000"/>
                </a:solidFill>
                <a:latin typeface="幼圆" panose="02010509060101010101" charset="-122"/>
                <a:ea typeface="幼圆" panose="02010509060101010101" charset="-122"/>
                <a:cs typeface="幼圆" panose="02010509060101010101" charset="-122"/>
              </a:endParaRPr>
            </a:p>
          </p:txBody>
        </p:sp>
      </p:grpSp>
      <p:pic>
        <p:nvPicPr>
          <p:cNvPr id="6" name="图片 5"/>
          <p:cNvPicPr>
            <a:picLocks noChangeAspect="1"/>
          </p:cNvPicPr>
          <p:nvPr/>
        </p:nvPicPr>
        <p:blipFill>
          <a:blip r:embed="rId3"/>
          <a:stretch>
            <a:fillRect/>
          </a:stretch>
        </p:blipFill>
        <p:spPr>
          <a:xfrm>
            <a:off x="1962150" y="4390390"/>
            <a:ext cx="971557" cy="324000"/>
          </a:xfrm>
          <a:prstGeom prst="rect">
            <a:avLst/>
          </a:prstGeom>
        </p:spPr>
      </p:pic>
      <p:pic>
        <p:nvPicPr>
          <p:cNvPr id="14" name="图片 13"/>
          <p:cNvPicPr>
            <a:picLocks noChangeAspect="1"/>
          </p:cNvPicPr>
          <p:nvPr/>
        </p:nvPicPr>
        <p:blipFill>
          <a:blip r:embed="rId4">
            <a:biLevel thresh="50000"/>
            <a:duotone>
              <a:schemeClr val="accent5">
                <a:shade val="45000"/>
                <a:satMod val="135000"/>
              </a:schemeClr>
              <a:prstClr val="white"/>
            </a:duotone>
          </a:blip>
          <a:stretch>
            <a:fillRect/>
          </a:stretch>
        </p:blipFill>
        <p:spPr>
          <a:xfrm>
            <a:off x="2056765" y="4979670"/>
            <a:ext cx="4449445" cy="757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性能度量（</a:t>
            </a:r>
            <a:r>
              <a:rPr kumimoji="1" lang="en-US" altLang="zh-CN" dirty="0" smtClean="0"/>
              <a:t>performance</a:t>
            </a:r>
            <a:r>
              <a:rPr kumimoji="1" lang="zh-CN" altLang="en-US" dirty="0" smtClean="0"/>
              <a:t> </a:t>
            </a:r>
            <a:r>
              <a:rPr kumimoji="1" lang="en-US" altLang="zh-CN" dirty="0" smtClean="0"/>
              <a:t>measure</a:t>
            </a:r>
            <a:r>
              <a:rPr kumimoji="1" lang="zh-CN" altLang="en-US" dirty="0" smtClean="0"/>
              <a:t>）</a:t>
            </a:r>
            <a:endParaRPr kumimoji="1" lang="zh-CN" altLang="en-US" dirty="0"/>
          </a:p>
        </p:txBody>
      </p:sp>
      <p:sp>
        <p:nvSpPr>
          <p:cNvPr id="3" name="内容占位符 2"/>
          <p:cNvSpPr>
            <a:spLocks noGrp="1"/>
          </p:cNvSpPr>
          <p:nvPr>
            <p:ph idx="1"/>
          </p:nvPr>
        </p:nvSpPr>
        <p:spPr/>
        <p:txBody>
          <a:bodyPr>
            <a:normAutofit/>
          </a:bodyPr>
          <a:lstStyle/>
          <a:p>
            <a:r>
              <a:rPr lang="zh-CN" altLang="en-US"/>
              <a:t>例：癌症辅助诊断（判断是否患癌症）</a:t>
            </a:r>
            <a:endParaRPr lang="zh-CN" altLang="en-US"/>
          </a:p>
          <a:p>
            <a:pPr lvl="1"/>
            <a:r>
              <a:rPr lang="zh-CN" altLang="en-US"/>
              <a:t>假设有</a:t>
            </a:r>
            <a:r>
              <a:rPr lang="en-US" altLang="zh-CN"/>
              <a:t>1000</a:t>
            </a:r>
            <a:r>
              <a:rPr lang="zh-CN" altLang="en-US"/>
              <a:t>名受测者，其中有</a:t>
            </a:r>
            <a:r>
              <a:rPr lang="en-US" altLang="zh-CN"/>
              <a:t>2</a:t>
            </a:r>
            <a:r>
              <a:rPr lang="zh-CN" altLang="en-US"/>
              <a:t>位癌症患者；</a:t>
            </a:r>
            <a:endParaRPr lang="en-US" altLang="zh-CN"/>
          </a:p>
          <a:p>
            <a:pPr lvl="2"/>
            <a:r>
              <a:rPr lang="zh-CN" altLang="en-US"/>
              <a:t>患有癌症病人：</a:t>
            </a:r>
            <a:r>
              <a:rPr lang="en-US" altLang="zh-CN"/>
              <a:t>2</a:t>
            </a:r>
            <a:r>
              <a:rPr lang="zh-CN" altLang="en-US"/>
              <a:t>人，正例</a:t>
            </a:r>
            <a:endParaRPr lang="en-US" altLang="zh-CN"/>
          </a:p>
          <a:p>
            <a:pPr lvl="2"/>
            <a:r>
              <a:rPr lang="zh-CN" altLang="en-US"/>
              <a:t>模型</a:t>
            </a:r>
            <a:r>
              <a:rPr lang="en-US" altLang="zh-CN"/>
              <a:t>I</a:t>
            </a:r>
            <a:r>
              <a:rPr lang="zh-CN" altLang="en-US"/>
              <a:t>：全部判断为没有癌症</a:t>
            </a:r>
            <a:endParaRPr lang="en-US" altLang="zh-CN"/>
          </a:p>
          <a:p>
            <a:pPr lvl="2"/>
            <a:r>
              <a:rPr lang="zh-CN" altLang="en-US"/>
              <a:t>模型</a:t>
            </a:r>
            <a:r>
              <a:rPr lang="en-US" altLang="zh-CN"/>
              <a:t>II</a:t>
            </a:r>
            <a:r>
              <a:rPr lang="zh-CN" altLang="en-US"/>
              <a:t>：</a:t>
            </a:r>
            <a:r>
              <a:rPr lang="en-US" altLang="zh-CN"/>
              <a:t>2</a:t>
            </a:r>
            <a:r>
              <a:rPr lang="zh-CN" altLang="en-US"/>
              <a:t>位患者预测正确，另有</a:t>
            </a:r>
            <a:r>
              <a:rPr lang="en-US" altLang="zh-CN"/>
              <a:t>4</a:t>
            </a:r>
            <a:r>
              <a:rPr lang="zh-CN" altLang="en-US"/>
              <a:t>位反例预测为患病，其余预测正确。</a:t>
            </a:r>
            <a:endParaRPr lang="zh-CN" altLang="en-US"/>
          </a:p>
        </p:txBody>
      </p:sp>
      <p:graphicFrame>
        <p:nvGraphicFramePr>
          <p:cNvPr id="6" name="表格 5"/>
          <p:cNvGraphicFramePr>
            <a:graphicFrameLocks noGrp="1"/>
          </p:cNvGraphicFramePr>
          <p:nvPr>
            <p:custDataLst>
              <p:tags r:id="rId1"/>
            </p:custDataLst>
          </p:nvPr>
        </p:nvGraphicFramePr>
        <p:xfrm>
          <a:off x="2136518" y="4333647"/>
          <a:ext cx="7894320" cy="1787525"/>
        </p:xfrm>
        <a:graphic>
          <a:graphicData uri="http://schemas.openxmlformats.org/drawingml/2006/table">
            <a:tbl>
              <a:tblPr firstRow="1" bandRow="1">
                <a:tableStyleId>{5C22544A-7EE6-4342-B048-85BDC9FD1C3A}</a:tableStyleId>
              </a:tblPr>
              <a:tblGrid>
                <a:gridCol w="1315720"/>
                <a:gridCol w="1315720"/>
                <a:gridCol w="1315720"/>
                <a:gridCol w="1315720"/>
                <a:gridCol w="1315720"/>
                <a:gridCol w="1315720"/>
              </a:tblGrid>
              <a:tr h="494030">
                <a:tc>
                  <a:txBody>
                    <a:bodyPr/>
                    <a:lstStyle/>
                    <a:p>
                      <a:pPr algn="ctr"/>
                      <a:endParaRPr lang="zh-CN" altLang="en-US" sz="1500" dirty="0"/>
                    </a:p>
                  </a:txBody>
                  <a:tcPr marL="68580" marR="68580" marT="34290" marB="34290" anchor="ctr" anchorCtr="1"/>
                </a:tc>
                <a:tc>
                  <a:txBody>
                    <a:bodyPr/>
                    <a:lstStyle/>
                    <a:p>
                      <a:pPr algn="ctr"/>
                      <a:r>
                        <a:rPr lang="zh-CN" altLang="en-US" sz="1500" dirty="0" smtClean="0"/>
                        <a:t>错误率</a:t>
                      </a:r>
                      <a:endParaRPr lang="zh-CN" altLang="en-US" sz="1500" dirty="0" smtClean="0"/>
                    </a:p>
                  </a:txBody>
                  <a:tcPr marL="68580" marR="68580" marT="34290" marB="34290" anchor="ctr" anchorCtr="1"/>
                </a:tc>
                <a:tc>
                  <a:txBody>
                    <a:bodyPr/>
                    <a:lstStyle/>
                    <a:p>
                      <a:pPr algn="ctr"/>
                      <a:r>
                        <a:rPr lang="zh-CN" altLang="en-US" sz="1500" dirty="0" smtClean="0"/>
                        <a:t>精度</a:t>
                      </a:r>
                      <a:endParaRPr lang="zh-CN" altLang="en-US" sz="1500" dirty="0" smtClean="0"/>
                    </a:p>
                  </a:txBody>
                  <a:tcPr marL="68580" marR="68580" marT="34290" marB="34290" anchor="ctr" anchorCtr="1"/>
                </a:tc>
                <a:tc>
                  <a:txBody>
                    <a:bodyPr/>
                    <a:lstStyle/>
                    <a:p>
                      <a:pPr algn="ctr"/>
                      <a:r>
                        <a:rPr lang="zh-CN" altLang="en-US" sz="1500" dirty="0" smtClean="0"/>
                        <a:t>查准率 </a:t>
                      </a:r>
                      <a:r>
                        <a:rPr lang="en-US" altLang="zh-CN" sz="1500" dirty="0" smtClean="0"/>
                        <a:t>P</a:t>
                      </a:r>
                      <a:endParaRPr lang="en-US" altLang="zh-CN" sz="1500" dirty="0" smtClean="0"/>
                    </a:p>
                  </a:txBody>
                  <a:tcPr marL="68580" marR="68580" marT="34290" marB="34290" anchor="ctr" anchorCtr="1"/>
                </a:tc>
                <a:tc>
                  <a:txBody>
                    <a:bodyPr/>
                    <a:lstStyle/>
                    <a:p>
                      <a:pPr algn="ctr"/>
                      <a:r>
                        <a:rPr lang="zh-CN" altLang="en-US" sz="1500" dirty="0" smtClean="0"/>
                        <a:t>查全率 </a:t>
                      </a:r>
                      <a:r>
                        <a:rPr lang="en-US" altLang="zh-CN" sz="1500" dirty="0" smtClean="0"/>
                        <a:t>R</a:t>
                      </a:r>
                      <a:endParaRPr lang="en-US" altLang="zh-CN" sz="1500" dirty="0" smtClean="0"/>
                    </a:p>
                  </a:txBody>
                  <a:tcPr marL="68580" marR="68580" marT="34290" marB="34290" anchor="ctr" anchorCtr="1"/>
                </a:tc>
                <a:tc>
                  <a:txBody>
                    <a:bodyPr/>
                    <a:lstStyle/>
                    <a:p>
                      <a:pPr algn="ctr"/>
                      <a:r>
                        <a:rPr lang="en-US" altLang="zh-CN" sz="1500" dirty="0" smtClean="0"/>
                        <a:t>F1</a:t>
                      </a:r>
                      <a:endParaRPr lang="en-US" altLang="zh-CN" sz="1500" dirty="0" smtClean="0"/>
                    </a:p>
                  </a:txBody>
                  <a:tcPr marL="68580" marR="68580" marT="34290" marB="34290" anchor="ctr" anchorCtr="1"/>
                </a:tc>
              </a:tr>
              <a:tr h="646430">
                <a:tc>
                  <a:txBody>
                    <a:bodyPr/>
                    <a:lstStyle/>
                    <a:p>
                      <a:pPr algn="ctr"/>
                      <a:r>
                        <a:rPr lang="zh-CN" altLang="en-US" sz="1500" dirty="0" smtClean="0"/>
                        <a:t>模型</a:t>
                      </a:r>
                      <a:r>
                        <a:rPr lang="en-US" altLang="zh-CN" sz="1500" dirty="0" smtClean="0"/>
                        <a:t>I</a:t>
                      </a:r>
                      <a:endParaRPr lang="en-US" altLang="zh-CN" sz="1500" dirty="0" smtClean="0"/>
                    </a:p>
                  </a:txBody>
                  <a:tcPr marL="68580" marR="68580" marT="34290" marB="34290" anchor="ctr" anchorCtr="1"/>
                </a:tc>
                <a:tc>
                  <a:txBody>
                    <a:bodyPr/>
                    <a:lstStyle/>
                    <a:p>
                      <a:pPr algn="ctr"/>
                      <a:r>
                        <a:rPr lang="en-US" altLang="zh-CN" sz="1500" dirty="0" smtClean="0"/>
                        <a:t>2/1000</a:t>
                      </a:r>
                      <a:endParaRPr lang="en-US" altLang="zh-CN" sz="1500" dirty="0" smtClean="0"/>
                    </a:p>
                  </a:txBody>
                  <a:tcPr marL="68580" marR="68580" marT="34290" marB="34290" anchor="ctr" anchorCtr="1"/>
                </a:tc>
                <a:tc>
                  <a:txBody>
                    <a:bodyPr/>
                    <a:lstStyle/>
                    <a:p>
                      <a:pPr algn="ctr"/>
                      <a:r>
                        <a:rPr lang="en-US" altLang="zh-CN" sz="1500" dirty="0" smtClean="0"/>
                        <a:t>99.8%</a:t>
                      </a:r>
                      <a:endParaRPr lang="en-US" altLang="zh-CN" sz="1500" dirty="0" smtClean="0"/>
                    </a:p>
                  </a:txBody>
                  <a:tcPr marL="68580" marR="68580" marT="34290" marB="34290" anchor="ctr" anchorCtr="1"/>
                </a:tc>
                <a:tc>
                  <a:txBody>
                    <a:bodyPr/>
                    <a:lstStyle/>
                    <a:p>
                      <a:pPr algn="ctr"/>
                      <a:endParaRPr lang="zh-CN" altLang="en-US" sz="1500" dirty="0"/>
                    </a:p>
                  </a:txBody>
                  <a:tcPr marL="68580" marR="68580" marT="34290" marB="34290" anchor="ctr" anchorCtr="1"/>
                </a:tc>
                <a:tc>
                  <a:txBody>
                    <a:bodyPr/>
                    <a:lstStyle/>
                    <a:p>
                      <a:pPr algn="ctr"/>
                      <a:endParaRPr lang="zh-CN" altLang="en-US" sz="1500" dirty="0"/>
                    </a:p>
                  </a:txBody>
                  <a:tcPr marL="68580" marR="68580" marT="34290" marB="34290" anchor="ctr" anchorCtr="1"/>
                </a:tc>
                <a:tc>
                  <a:txBody>
                    <a:bodyPr/>
                    <a:lstStyle/>
                    <a:p>
                      <a:pPr algn="ctr"/>
                      <a:endParaRPr lang="zh-CN" altLang="en-US" sz="1500" dirty="0"/>
                    </a:p>
                  </a:txBody>
                  <a:tcPr marL="68580" marR="68580" marT="34290" marB="34290" anchor="ctr" anchorCtr="1"/>
                </a:tc>
              </a:tr>
              <a:tr h="647065">
                <a:tc>
                  <a:txBody>
                    <a:bodyPr/>
                    <a:lstStyle/>
                    <a:p>
                      <a:pPr algn="ctr"/>
                      <a:r>
                        <a:rPr lang="zh-CN" altLang="en-US" sz="1500" dirty="0" smtClean="0"/>
                        <a:t>模型</a:t>
                      </a:r>
                      <a:r>
                        <a:rPr lang="en-US" altLang="zh-CN" sz="1500" dirty="0" smtClean="0"/>
                        <a:t>II</a:t>
                      </a:r>
                      <a:endParaRPr lang="en-US" altLang="zh-CN" sz="1500" dirty="0" smtClean="0"/>
                    </a:p>
                  </a:txBody>
                  <a:tcPr marL="68580" marR="68580" marT="34290" marB="34290" anchor="ctr" anchorCtr="1"/>
                </a:tc>
                <a:tc>
                  <a:txBody>
                    <a:bodyPr/>
                    <a:lstStyle/>
                    <a:p>
                      <a:pPr algn="ctr"/>
                      <a:r>
                        <a:rPr lang="en-US" altLang="zh-CN" sz="1500" dirty="0" smtClean="0"/>
                        <a:t>4/1000</a:t>
                      </a:r>
                      <a:endParaRPr lang="en-US" altLang="zh-CN" sz="1500" dirty="0" smtClean="0"/>
                    </a:p>
                  </a:txBody>
                  <a:tcPr marL="68580" marR="68580" marT="34290" marB="34290" anchor="ctr" anchorCtr="1"/>
                </a:tc>
                <a:tc>
                  <a:txBody>
                    <a:bodyPr/>
                    <a:lstStyle/>
                    <a:p>
                      <a:pPr algn="ctr"/>
                      <a:r>
                        <a:rPr lang="en-US" altLang="zh-CN" sz="1500" dirty="0" smtClean="0"/>
                        <a:t>99.6%</a:t>
                      </a:r>
                      <a:endParaRPr lang="en-US" altLang="zh-CN" sz="1500" dirty="0" smtClean="0"/>
                    </a:p>
                  </a:txBody>
                  <a:tcPr marL="68580" marR="68580" marT="34290" marB="34290" anchor="ctr" anchorCtr="1"/>
                </a:tc>
                <a:tc>
                  <a:txBody>
                    <a:bodyPr/>
                    <a:lstStyle/>
                    <a:p>
                      <a:pPr algn="ctr"/>
                      <a:endParaRPr lang="zh-CN" altLang="en-US" sz="1500" dirty="0"/>
                    </a:p>
                  </a:txBody>
                  <a:tcPr marL="68580" marR="68580" marT="34290" marB="34290" anchor="ctr" anchorCtr="1"/>
                </a:tc>
                <a:tc>
                  <a:txBody>
                    <a:bodyPr/>
                    <a:lstStyle/>
                    <a:p>
                      <a:pPr algn="ctr"/>
                      <a:endParaRPr lang="zh-CN" altLang="en-US" sz="1500" dirty="0"/>
                    </a:p>
                  </a:txBody>
                  <a:tcPr marL="68580" marR="68580" marT="34290" marB="34290" anchor="ctr" anchorCtr="1"/>
                </a:tc>
                <a:tc>
                  <a:txBody>
                    <a:bodyPr/>
                    <a:lstStyle/>
                    <a:p>
                      <a:pPr algn="ctr"/>
                      <a:endParaRPr lang="zh-CN" altLang="en-US" sz="1500" dirty="0"/>
                    </a:p>
                  </a:txBody>
                  <a:tcPr marL="68580" marR="68580" marT="34290" marB="34290" anchor="ctr" anchorCtr="1"/>
                </a:tc>
              </a:tr>
            </a:tbl>
          </a:graphicData>
        </a:graphic>
      </p:graphicFrame>
      <p:grpSp>
        <p:nvGrpSpPr>
          <p:cNvPr id="4" name="组 3"/>
          <p:cNvGrpSpPr/>
          <p:nvPr/>
        </p:nvGrpSpPr>
        <p:grpSpPr>
          <a:xfrm>
            <a:off x="10031095" y="963930"/>
            <a:ext cx="1967230" cy="2376805"/>
            <a:chOff x="9584871" y="895350"/>
            <a:chExt cx="2415785" cy="2917494"/>
          </a:xfrm>
        </p:grpSpPr>
        <p:pic>
          <p:nvPicPr>
            <p:cNvPr id="8" name="图片 7"/>
            <p:cNvPicPr>
              <a:picLocks noChangeAspect="1"/>
            </p:cNvPicPr>
            <p:nvPr/>
          </p:nvPicPr>
          <p:blipFill rotWithShape="1">
            <a:blip r:embed="rId2">
              <a:biLevel thresh="50000"/>
              <a:duotone>
                <a:schemeClr val="accent2">
                  <a:shade val="45000"/>
                  <a:satMod val="135000"/>
                </a:schemeClr>
                <a:prstClr val="white"/>
              </a:duotone>
            </a:blip>
            <a:srcRect l="58022" t="22380"/>
            <a:stretch>
              <a:fillRect/>
            </a:stretch>
          </p:blipFill>
          <p:spPr>
            <a:xfrm>
              <a:off x="9728050" y="921456"/>
              <a:ext cx="2129427" cy="1798730"/>
            </a:xfrm>
            <a:prstGeom prst="rect">
              <a:avLst/>
            </a:prstGeom>
          </p:spPr>
        </p:pic>
        <p:pic>
          <p:nvPicPr>
            <p:cNvPr id="9" name="图片 8"/>
            <p:cNvPicPr>
              <a:picLocks noChangeAspect="1"/>
            </p:cNvPicPr>
            <p:nvPr/>
          </p:nvPicPr>
          <p:blipFill rotWithShape="1">
            <a:blip r:embed="rId3">
              <a:biLevel thresh="50000"/>
              <a:duotone>
                <a:schemeClr val="accent2">
                  <a:shade val="45000"/>
                  <a:satMod val="135000"/>
                </a:schemeClr>
                <a:prstClr val="white"/>
              </a:duotone>
            </a:blip>
            <a:srcRect r="59058"/>
            <a:stretch>
              <a:fillRect/>
            </a:stretch>
          </p:blipFill>
          <p:spPr>
            <a:xfrm>
              <a:off x="9757316" y="2907842"/>
              <a:ext cx="2070894" cy="860967"/>
            </a:xfrm>
            <a:prstGeom prst="rect">
              <a:avLst/>
            </a:prstGeom>
          </p:spPr>
        </p:pic>
        <p:sp>
          <p:nvSpPr>
            <p:cNvPr id="14" name="矩形 13"/>
            <p:cNvSpPr/>
            <p:nvPr/>
          </p:nvSpPr>
          <p:spPr>
            <a:xfrm>
              <a:off x="9584871" y="895350"/>
              <a:ext cx="2415785" cy="2917494"/>
            </a:xfrm>
            <a:prstGeom prst="rect">
              <a:avLst/>
            </a:prstGeom>
            <a:noFill/>
            <a:ln>
              <a:solidFill>
                <a:schemeClr val="bg1"/>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机器学习定义</a:t>
            </a:r>
            <a:endParaRPr lang="zh-CN" altLang="en-US" dirty="0"/>
          </a:p>
        </p:txBody>
      </p:sp>
      <p:sp>
        <p:nvSpPr>
          <p:cNvPr id="3" name="内容占位符 2"/>
          <p:cNvSpPr>
            <a:spLocks noGrp="1"/>
          </p:cNvSpPr>
          <p:nvPr>
            <p:ph idx="1"/>
          </p:nvPr>
        </p:nvSpPr>
        <p:spPr/>
        <p:txBody>
          <a:bodyPr>
            <a:normAutofit/>
          </a:bodyPr>
          <a:lstStyle/>
          <a:p>
            <a:r>
              <a:rPr lang="en-US" altLang="zh-CN" sz="2400"/>
              <a:t>Tom Mitchell (1998) Well-posed Learning Problem: </a:t>
            </a:r>
            <a:endParaRPr lang="en-US" altLang="zh-CN" sz="2400"/>
          </a:p>
          <a:p>
            <a:pPr lvl="1"/>
            <a:r>
              <a:rPr lang="en-US" altLang="zh-CN" sz="2000"/>
              <a:t>A computer program is said to learn from experience E with respect to some task T and some performance measure P, if its performance on T, as measured by P, improves with experience E. </a:t>
            </a:r>
            <a:endParaRPr lang="en-US" altLang="zh-CN" sz="2000"/>
          </a:p>
          <a:p>
            <a:pPr lvl="1"/>
            <a:r>
              <a:rPr lang="zh-CN" altLang="en-US" sz="2000"/>
              <a:t>机器学习是一种通过利用数据，训练出模型，然后使用模型预测的方法。</a:t>
            </a:r>
            <a:endParaRPr lang="zh-CN" altLang="en-US" sz="2000"/>
          </a:p>
        </p:txBody>
      </p:sp>
      <p:grpSp>
        <p:nvGrpSpPr>
          <p:cNvPr id="6" name="组合 5"/>
          <p:cNvGrpSpPr/>
          <p:nvPr/>
        </p:nvGrpSpPr>
        <p:grpSpPr>
          <a:xfrm>
            <a:off x="3069273" y="3667284"/>
            <a:ext cx="6120765" cy="2566511"/>
            <a:chOff x="3250" y="5187"/>
            <a:chExt cx="12852" cy="5389"/>
          </a:xfrm>
        </p:grpSpPr>
        <p:sp>
          <p:nvSpPr>
            <p:cNvPr id="4" name="矩形 3"/>
            <p:cNvSpPr/>
            <p:nvPr/>
          </p:nvSpPr>
          <p:spPr>
            <a:xfrm>
              <a:off x="9530" y="5414"/>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latin typeface="黑体" panose="02010609060101010101" pitchFamily="49" charset="-122"/>
                  <a:ea typeface="黑体" panose="02010609060101010101" pitchFamily="49" charset="-122"/>
                </a:rPr>
                <a:t>训练数据</a:t>
              </a:r>
              <a:endParaRPr lang="zh-CN" altLang="en-US" sz="1500" b="1" dirty="0">
                <a:latin typeface="黑体" panose="02010609060101010101" pitchFamily="49" charset="-122"/>
                <a:ea typeface="黑体" panose="02010609060101010101" pitchFamily="49" charset="-122"/>
              </a:endParaRPr>
            </a:p>
          </p:txBody>
        </p:sp>
        <p:sp>
          <p:nvSpPr>
            <p:cNvPr id="7" name="矩形 6"/>
            <p:cNvSpPr/>
            <p:nvPr/>
          </p:nvSpPr>
          <p:spPr>
            <a:xfrm>
              <a:off x="9530" y="7782"/>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latin typeface="黑体" panose="02010609060101010101" pitchFamily="49" charset="-122"/>
                  <a:ea typeface="黑体" panose="02010609060101010101" pitchFamily="49" charset="-122"/>
                </a:rPr>
                <a:t>模型</a:t>
              </a:r>
              <a:endParaRPr lang="zh-CN" altLang="en-US" sz="1500" b="1" dirty="0">
                <a:latin typeface="黑体" panose="02010609060101010101" pitchFamily="49" charset="-122"/>
                <a:ea typeface="黑体" panose="02010609060101010101" pitchFamily="49" charset="-122"/>
              </a:endParaRPr>
            </a:p>
          </p:txBody>
        </p:sp>
        <p:sp>
          <p:nvSpPr>
            <p:cNvPr id="8" name="椭圆 7"/>
            <p:cNvSpPr/>
            <p:nvPr/>
          </p:nvSpPr>
          <p:spPr>
            <a:xfrm>
              <a:off x="9530" y="6661"/>
              <a:ext cx="2570" cy="68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黑体" panose="02010609060101010101" pitchFamily="49" charset="-122"/>
                  <a:ea typeface="黑体" panose="02010609060101010101" pitchFamily="49" charset="-122"/>
                </a:rPr>
                <a:t>训练</a:t>
              </a:r>
              <a:r>
                <a:rPr lang="en-US" altLang="zh-CN" sz="1000" b="1" dirty="0" smtClean="0">
                  <a:latin typeface="黑体" panose="02010609060101010101" pitchFamily="49" charset="-122"/>
                  <a:ea typeface="黑体" panose="02010609060101010101" pitchFamily="49" charset="-122"/>
                </a:rPr>
                <a:t>/</a:t>
              </a:r>
              <a:r>
                <a:rPr lang="zh-CN" altLang="en-US" sz="1000" b="1" dirty="0" smtClean="0">
                  <a:latin typeface="黑体" panose="02010609060101010101" pitchFamily="49" charset="-122"/>
                  <a:ea typeface="黑体" panose="02010609060101010101" pitchFamily="49" charset="-122"/>
                </a:rPr>
                <a:t>学习</a:t>
              </a:r>
              <a:endParaRPr lang="zh-CN" altLang="en-US" sz="1000" b="1" dirty="0" smtClean="0">
                <a:latin typeface="黑体" panose="02010609060101010101" pitchFamily="49" charset="-122"/>
                <a:ea typeface="黑体" panose="02010609060101010101" pitchFamily="49" charset="-122"/>
              </a:endParaRPr>
            </a:p>
          </p:txBody>
        </p:sp>
        <p:sp>
          <p:nvSpPr>
            <p:cNvPr id="9" name="椭圆 8"/>
            <p:cNvSpPr/>
            <p:nvPr/>
          </p:nvSpPr>
          <p:spPr>
            <a:xfrm>
              <a:off x="9530" y="8908"/>
              <a:ext cx="2570" cy="68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latin typeface="黑体" panose="02010609060101010101" pitchFamily="49" charset="-122"/>
                  <a:ea typeface="黑体" panose="02010609060101010101" pitchFamily="49" charset="-122"/>
                </a:rPr>
                <a:t>预测</a:t>
              </a:r>
              <a:endParaRPr lang="zh-CN" altLang="en-US" sz="1500" b="1" dirty="0">
                <a:latin typeface="黑体" panose="02010609060101010101" pitchFamily="49" charset="-122"/>
                <a:ea typeface="黑体" panose="02010609060101010101" pitchFamily="49" charset="-122"/>
              </a:endParaRPr>
            </a:p>
          </p:txBody>
        </p:sp>
        <p:sp>
          <p:nvSpPr>
            <p:cNvPr id="10" name="矩形 9"/>
            <p:cNvSpPr/>
            <p:nvPr/>
          </p:nvSpPr>
          <p:spPr>
            <a:xfrm>
              <a:off x="6047" y="8908"/>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latin typeface="黑体" panose="02010609060101010101" pitchFamily="49" charset="-122"/>
                  <a:ea typeface="黑体" panose="02010609060101010101" pitchFamily="49" charset="-122"/>
                </a:rPr>
                <a:t>测试数据</a:t>
              </a:r>
              <a:endParaRPr lang="zh-CN" altLang="en-US" sz="1500" b="1" dirty="0">
                <a:latin typeface="黑体" panose="02010609060101010101" pitchFamily="49" charset="-122"/>
                <a:ea typeface="黑体" panose="02010609060101010101" pitchFamily="49" charset="-122"/>
              </a:endParaRPr>
            </a:p>
          </p:txBody>
        </p:sp>
        <p:sp>
          <p:nvSpPr>
            <p:cNvPr id="11" name="矩形 10"/>
            <p:cNvSpPr/>
            <p:nvPr/>
          </p:nvSpPr>
          <p:spPr>
            <a:xfrm>
              <a:off x="12926" y="8908"/>
              <a:ext cx="2570" cy="6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latin typeface="黑体" panose="02010609060101010101" pitchFamily="49" charset="-122"/>
                  <a:ea typeface="黑体" panose="02010609060101010101" pitchFamily="49" charset="-122"/>
                </a:rPr>
                <a:t>预测结果</a:t>
              </a:r>
              <a:endParaRPr lang="zh-CN" altLang="en-US" sz="1500" b="1" dirty="0">
                <a:latin typeface="黑体" panose="02010609060101010101" pitchFamily="49" charset="-122"/>
                <a:ea typeface="黑体" panose="02010609060101010101" pitchFamily="49" charset="-122"/>
              </a:endParaRPr>
            </a:p>
          </p:txBody>
        </p:sp>
        <p:cxnSp>
          <p:nvCxnSpPr>
            <p:cNvPr id="14" name="直接箭头连接符 13"/>
            <p:cNvCxnSpPr/>
            <p:nvPr/>
          </p:nvCxnSpPr>
          <p:spPr>
            <a:xfrm>
              <a:off x="10815" y="6184"/>
              <a:ext cx="0" cy="340"/>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6200000">
              <a:off x="9096" y="9021"/>
              <a:ext cx="0" cy="45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0815" y="8512"/>
              <a:ext cx="0" cy="340"/>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815" y="7392"/>
              <a:ext cx="0" cy="340"/>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rot="16200000">
              <a:off x="12523" y="9021"/>
              <a:ext cx="0" cy="45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250" y="5187"/>
              <a:ext cx="9714" cy="3495"/>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a:p>
          </p:txBody>
        </p:sp>
        <p:sp>
          <p:nvSpPr>
            <p:cNvPr id="21" name="矩形 20"/>
            <p:cNvSpPr/>
            <p:nvPr/>
          </p:nvSpPr>
          <p:spPr>
            <a:xfrm>
              <a:off x="5518" y="7562"/>
              <a:ext cx="10584" cy="2955"/>
            </a:xfrm>
            <a:prstGeom prst="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a:p>
          </p:txBody>
        </p:sp>
        <p:sp>
          <p:nvSpPr>
            <p:cNvPr id="22" name="TextBox 21"/>
            <p:cNvSpPr txBox="1"/>
            <p:nvPr/>
          </p:nvSpPr>
          <p:spPr>
            <a:xfrm>
              <a:off x="4039" y="5414"/>
              <a:ext cx="3280" cy="1355"/>
            </a:xfrm>
            <a:prstGeom prst="rect">
              <a:avLst/>
            </a:prstGeom>
            <a:noFill/>
          </p:spPr>
          <p:txBody>
            <a:bodyPr wrap="none" rtlCol="0">
              <a:spAutoFit/>
            </a:bodyPr>
            <a:lstStyle/>
            <a:p>
              <a:pPr algn="ctr"/>
              <a:r>
                <a:rPr lang="zh-CN" altLang="en-US" sz="1800" b="1" dirty="0" smtClean="0">
                  <a:solidFill>
                    <a:srgbClr val="00B050"/>
                  </a:solidFill>
                </a:rPr>
                <a:t>训练</a:t>
              </a:r>
              <a:endParaRPr lang="en-US" altLang="zh-CN" sz="1800" b="1" dirty="0" smtClean="0">
                <a:solidFill>
                  <a:srgbClr val="00B050"/>
                </a:solidFill>
              </a:endParaRPr>
            </a:p>
            <a:p>
              <a:pPr algn="ctr"/>
              <a:r>
                <a:rPr lang="zh-CN" altLang="en-US" sz="1800" b="1" dirty="0" smtClean="0">
                  <a:solidFill>
                    <a:srgbClr val="00B050"/>
                  </a:solidFill>
                </a:rPr>
                <a:t>知识生成过程</a:t>
              </a:r>
              <a:endParaRPr lang="zh-CN" altLang="en-US" sz="1800" b="1" dirty="0">
                <a:solidFill>
                  <a:srgbClr val="00B050"/>
                </a:solidFill>
              </a:endParaRPr>
            </a:p>
          </p:txBody>
        </p:sp>
        <p:sp>
          <p:nvSpPr>
            <p:cNvPr id="23" name="TextBox 22"/>
            <p:cNvSpPr txBox="1"/>
            <p:nvPr/>
          </p:nvSpPr>
          <p:spPr>
            <a:xfrm>
              <a:off x="8192" y="9803"/>
              <a:ext cx="4728" cy="773"/>
            </a:xfrm>
            <a:prstGeom prst="rect">
              <a:avLst/>
            </a:prstGeom>
            <a:noFill/>
          </p:spPr>
          <p:txBody>
            <a:bodyPr wrap="none" rtlCol="0">
              <a:spAutoFit/>
            </a:bodyPr>
            <a:lstStyle/>
            <a:p>
              <a:r>
                <a:rPr lang="zh-CN" altLang="en-US" sz="1800" b="1" dirty="0" smtClean="0">
                  <a:solidFill>
                    <a:srgbClr val="7030A0"/>
                  </a:solidFill>
                </a:rPr>
                <a:t>预测：知识运用过程</a:t>
              </a:r>
              <a:endParaRPr lang="zh-CN" altLang="en-US" sz="1800" b="1" dirty="0">
                <a:solidFill>
                  <a:srgbClr val="7030A0"/>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zh-CN" altLang="en-US" dirty="0" smtClean="0">
                <a:sym typeface="+mn-ea"/>
              </a:rPr>
              <a:t>性能度量（</a:t>
            </a:r>
            <a:r>
              <a:rPr kumimoji="1" lang="en-US" altLang="zh-CN" dirty="0" smtClean="0">
                <a:sym typeface="+mn-ea"/>
              </a:rPr>
              <a:t>performance</a:t>
            </a:r>
            <a:r>
              <a:rPr kumimoji="1" lang="zh-CN" altLang="en-US" dirty="0" smtClean="0">
                <a:sym typeface="+mn-ea"/>
              </a:rPr>
              <a:t> </a:t>
            </a:r>
            <a:r>
              <a:rPr kumimoji="1" lang="en-US" altLang="zh-CN" dirty="0" smtClean="0">
                <a:sym typeface="+mn-ea"/>
              </a:rPr>
              <a:t>measure</a:t>
            </a:r>
            <a:r>
              <a:rPr kumimoji="1" lang="zh-CN" altLang="en-US" dirty="0" smtClean="0">
                <a:sym typeface="+mn-ea"/>
              </a:rPr>
              <a:t>）</a:t>
            </a:r>
            <a:endParaRPr lang="zh-CN" altLang="en-US"/>
          </a:p>
        </p:txBody>
      </p:sp>
      <p:sp>
        <p:nvSpPr>
          <p:cNvPr id="3" name="内容占位符 2"/>
          <p:cNvSpPr>
            <a:spLocks noGrp="1"/>
          </p:cNvSpPr>
          <p:nvPr>
            <p:ph idx="1"/>
          </p:nvPr>
        </p:nvSpPr>
        <p:spPr/>
        <p:txBody>
          <a:bodyPr/>
          <a:p>
            <a:r>
              <a:rPr lang="zh-CN" altLang="en-US"/>
              <a:t>混淆矩阵</a:t>
            </a:r>
            <a:endParaRPr lang="zh-CN" altLang="en-US"/>
          </a:p>
        </p:txBody>
      </p:sp>
      <p:pic>
        <p:nvPicPr>
          <p:cNvPr id="4" name="图片 3"/>
          <p:cNvPicPr>
            <a:picLocks noChangeAspect="1"/>
          </p:cNvPicPr>
          <p:nvPr/>
        </p:nvPicPr>
        <p:blipFill>
          <a:blip r:embed="rId1"/>
          <a:stretch>
            <a:fillRect/>
          </a:stretch>
        </p:blipFill>
        <p:spPr>
          <a:xfrm>
            <a:off x="287655" y="1823720"/>
            <a:ext cx="5365115" cy="4051935"/>
          </a:xfrm>
          <a:prstGeom prst="rect">
            <a:avLst/>
          </a:prstGeom>
        </p:spPr>
      </p:pic>
      <p:pic>
        <p:nvPicPr>
          <p:cNvPr id="5" name="图片 4"/>
          <p:cNvPicPr>
            <a:picLocks noChangeAspect="1"/>
          </p:cNvPicPr>
          <p:nvPr/>
        </p:nvPicPr>
        <p:blipFill>
          <a:blip r:embed="rId2"/>
          <a:stretch>
            <a:fillRect/>
          </a:stretch>
        </p:blipFill>
        <p:spPr>
          <a:xfrm>
            <a:off x="5936615" y="981075"/>
            <a:ext cx="6076315" cy="544131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小结</a:t>
            </a:r>
            <a:endParaRPr kumimoji="1" lang="zh-CN" altLang="en-US" dirty="0"/>
          </a:p>
        </p:txBody>
      </p:sp>
      <p:sp>
        <p:nvSpPr>
          <p:cNvPr id="3" name="内容占位符 2"/>
          <p:cNvSpPr>
            <a:spLocks noGrp="1"/>
          </p:cNvSpPr>
          <p:nvPr>
            <p:ph idx="1"/>
          </p:nvPr>
        </p:nvSpPr>
        <p:spPr/>
        <p:txBody>
          <a:bodyPr>
            <a:normAutofit fontScale="90000" lnSpcReduction="20000"/>
          </a:bodyPr>
          <a:lstStyle/>
          <a:p>
            <a:r>
              <a:rPr lang="zh-CN" altLang="en-US"/>
              <a:t>基本术语</a:t>
            </a:r>
            <a:endParaRPr lang="en-US" altLang="zh-CN"/>
          </a:p>
          <a:p>
            <a:pPr lvl="1"/>
            <a:r>
              <a:rPr lang="zh-CN" altLang="en-US"/>
              <a:t>示例</a:t>
            </a:r>
            <a:r>
              <a:rPr lang="en-US" altLang="zh-CN"/>
              <a:t>/</a:t>
            </a:r>
            <a:r>
              <a:rPr lang="zh-CN" altLang="en-US"/>
              <a:t>样本</a:t>
            </a:r>
            <a:endParaRPr lang="en-US" altLang="zh-CN"/>
          </a:p>
          <a:p>
            <a:pPr lvl="1"/>
            <a:r>
              <a:rPr lang="zh-CN" altLang="en-US"/>
              <a:t>模型</a:t>
            </a:r>
            <a:r>
              <a:rPr lang="en-US" altLang="zh-CN"/>
              <a:t>/</a:t>
            </a:r>
            <a:r>
              <a:rPr lang="zh-CN" altLang="en-US"/>
              <a:t>学习器</a:t>
            </a:r>
            <a:endParaRPr lang="en-US" altLang="zh-CN"/>
          </a:p>
          <a:p>
            <a:pPr lvl="1"/>
            <a:r>
              <a:rPr lang="zh-CN" altLang="en-US"/>
              <a:t>假设空间</a:t>
            </a:r>
            <a:endParaRPr lang="en-US" altLang="zh-CN"/>
          </a:p>
          <a:p>
            <a:pPr lvl="1"/>
            <a:r>
              <a:rPr lang="zh-CN" altLang="en-US"/>
              <a:t>过拟合</a:t>
            </a:r>
            <a:r>
              <a:rPr lang="en-US" altLang="zh-CN"/>
              <a:t>/</a:t>
            </a:r>
            <a:r>
              <a:rPr lang="zh-CN" altLang="en-US"/>
              <a:t>欠拟合</a:t>
            </a:r>
            <a:endParaRPr lang="zh-CN" altLang="en-US"/>
          </a:p>
          <a:p>
            <a:pPr lvl="1"/>
            <a:endParaRPr lang="en-US" altLang="zh-CN"/>
          </a:p>
          <a:p>
            <a:r>
              <a:rPr lang="zh-CN" altLang="en-US"/>
              <a:t>评估方法</a:t>
            </a:r>
            <a:endParaRPr lang="en-US" altLang="zh-CN"/>
          </a:p>
          <a:p>
            <a:pPr lvl="1"/>
            <a:r>
              <a:rPr lang="zh-CN" altLang="en-US"/>
              <a:t>留出法、交叉验证法</a:t>
            </a:r>
            <a:endParaRPr lang="en-US" altLang="zh-CN"/>
          </a:p>
          <a:p>
            <a:pPr lvl="1"/>
            <a:r>
              <a:rPr lang="zh-CN" altLang="en-US"/>
              <a:t>调参、验证集</a:t>
            </a:r>
            <a:endParaRPr lang="zh-CN" altLang="en-US"/>
          </a:p>
          <a:p>
            <a:pPr lvl="1"/>
            <a:endParaRPr lang="en-US" altLang="zh-CN"/>
          </a:p>
          <a:p>
            <a:r>
              <a:rPr lang="zh-CN" altLang="en-US"/>
              <a:t>性能度量</a:t>
            </a:r>
            <a:endParaRPr lang="en-US" altLang="zh-CN"/>
          </a:p>
          <a:p>
            <a:pPr lvl="1"/>
            <a:r>
              <a:rPr lang="zh-CN" altLang="en-US"/>
              <a:t>均方误差、错误率、精度、查全率、查准率、</a:t>
            </a:r>
            <a:r>
              <a:rPr lang="en-US" altLang="zh-CN"/>
              <a:t>F1</a:t>
            </a:r>
            <a:r>
              <a:rPr lang="zh-CN" altLang="en-US"/>
              <a:t>、</a:t>
            </a:r>
            <a:r>
              <a:rPr lang="en-US" altLang="zh-CN"/>
              <a:t>ROC</a:t>
            </a:r>
            <a:r>
              <a:rPr lang="zh-CN" altLang="en-US"/>
              <a:t>、</a:t>
            </a:r>
            <a:r>
              <a:rPr lang="en-US" altLang="zh-CN"/>
              <a:t>AUC</a:t>
            </a:r>
            <a:endParaRPr lang="en-US" altLang="zh-CN"/>
          </a:p>
        </p:txBody>
      </p:sp>
      <p:pic>
        <p:nvPicPr>
          <p:cNvPr id="8" name="图片 7"/>
          <p:cNvPicPr>
            <a:picLocks noChangeAspect="1"/>
          </p:cNvPicPr>
          <p:nvPr/>
        </p:nvPicPr>
        <p:blipFill>
          <a:blip r:embed="rId1"/>
          <a:stretch>
            <a:fillRect/>
          </a:stretch>
        </p:blipFill>
        <p:spPr>
          <a:xfrm>
            <a:off x="4399280" y="981075"/>
            <a:ext cx="7505700" cy="3295015"/>
          </a:xfrm>
          <a:prstGeom prst="rect">
            <a:avLst/>
          </a:prstGeom>
        </p:spPr>
      </p:pic>
      <p:grpSp>
        <p:nvGrpSpPr>
          <p:cNvPr id="13" name="组合 12"/>
          <p:cNvGrpSpPr/>
          <p:nvPr/>
        </p:nvGrpSpPr>
        <p:grpSpPr>
          <a:xfrm>
            <a:off x="4491990" y="4442853"/>
            <a:ext cx="7412990" cy="1062138"/>
            <a:chOff x="2018" y="7564"/>
            <a:chExt cx="11627" cy="1789"/>
          </a:xfrm>
        </p:grpSpPr>
        <p:sp>
          <p:nvSpPr>
            <p:cNvPr id="2" name="椭圆 1"/>
            <p:cNvSpPr/>
            <p:nvPr/>
          </p:nvSpPr>
          <p:spPr>
            <a:xfrm>
              <a:off x="2018" y="7564"/>
              <a:ext cx="11627" cy="1789"/>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400"/>
            </a:p>
          </p:txBody>
        </p:sp>
        <p:sp>
          <p:nvSpPr>
            <p:cNvPr id="5" name="椭圆 4"/>
            <p:cNvSpPr/>
            <p:nvPr/>
          </p:nvSpPr>
          <p:spPr>
            <a:xfrm>
              <a:off x="3533" y="7912"/>
              <a:ext cx="2411" cy="788"/>
            </a:xfrm>
            <a:prstGeom prst="ellips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400" dirty="0" smtClean="0">
                  <a:solidFill>
                    <a:schemeClr val="accent6">
                      <a:lumMod val="75000"/>
                    </a:schemeClr>
                  </a:solidFill>
                </a:rPr>
                <a:t>训练集</a:t>
              </a:r>
              <a:endParaRPr kumimoji="1" lang="zh-CN" altLang="en-US" sz="1400" dirty="0" smtClean="0">
                <a:solidFill>
                  <a:schemeClr val="accent6">
                    <a:lumMod val="75000"/>
                  </a:schemeClr>
                </a:solidFill>
              </a:endParaRPr>
            </a:p>
          </p:txBody>
        </p:sp>
        <p:sp>
          <p:nvSpPr>
            <p:cNvPr id="7" name="椭圆 6"/>
            <p:cNvSpPr/>
            <p:nvPr/>
          </p:nvSpPr>
          <p:spPr>
            <a:xfrm>
              <a:off x="9719" y="7912"/>
              <a:ext cx="2411" cy="788"/>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400" dirty="0" smtClean="0">
                  <a:solidFill>
                    <a:schemeClr val="accent2">
                      <a:lumMod val="75000"/>
                    </a:schemeClr>
                  </a:solidFill>
                </a:rPr>
                <a:t>测试集</a:t>
              </a:r>
              <a:endParaRPr kumimoji="1" lang="zh-CN" altLang="en-US" sz="1400" dirty="0" smtClean="0">
                <a:solidFill>
                  <a:schemeClr val="accent2">
                    <a:lumMod val="75000"/>
                  </a:schemeClr>
                </a:solidFill>
              </a:endParaRPr>
            </a:p>
          </p:txBody>
        </p:sp>
        <p:sp>
          <p:nvSpPr>
            <p:cNvPr id="9" name="椭圆 8"/>
            <p:cNvSpPr/>
            <p:nvPr/>
          </p:nvSpPr>
          <p:spPr>
            <a:xfrm>
              <a:off x="6626" y="7912"/>
              <a:ext cx="2411" cy="788"/>
            </a:xfrm>
            <a:prstGeom prst="ellips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1400" dirty="0" smtClean="0">
                  <a:solidFill>
                    <a:schemeClr val="accent1">
                      <a:lumMod val="75000"/>
                    </a:schemeClr>
                  </a:solidFill>
                </a:rPr>
                <a:t>验证集</a:t>
              </a:r>
              <a:endParaRPr kumimoji="1" lang="zh-CN" altLang="en-US" sz="1400" dirty="0" smtClean="0">
                <a:solidFill>
                  <a:schemeClr val="accent1">
                    <a:lumMod val="75000"/>
                  </a:schemeClr>
                </a:solidFill>
              </a:endParaRPr>
            </a:p>
          </p:txBody>
        </p:sp>
        <p:sp>
          <p:nvSpPr>
            <p:cNvPr id="10" name="文本框 9"/>
            <p:cNvSpPr txBox="1"/>
            <p:nvPr/>
          </p:nvSpPr>
          <p:spPr>
            <a:xfrm>
              <a:off x="6314" y="8767"/>
              <a:ext cx="3036" cy="517"/>
            </a:xfrm>
            <a:prstGeom prst="rect">
              <a:avLst/>
            </a:prstGeom>
            <a:noFill/>
          </p:spPr>
          <p:txBody>
            <a:bodyPr wrap="square" rtlCol="0">
              <a:spAutoFit/>
            </a:bodyPr>
            <a:p>
              <a:pPr algn="ctr"/>
              <a:r>
                <a:rPr kumimoji="1" lang="zh-CN" altLang="en-US" sz="1400" smtClean="0">
                  <a:solidFill>
                    <a:schemeClr val="tx1">
                      <a:lumMod val="75000"/>
                      <a:lumOff val="25000"/>
                    </a:schemeClr>
                  </a:solidFill>
                </a:rPr>
                <a:t>样本空间</a:t>
              </a:r>
              <a:endParaRPr kumimoji="1" lang="zh-CN" altLang="en-US" sz="1400" smtClean="0">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模型选择</a:t>
            </a:r>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计算学习理论</a:t>
            </a:r>
            <a:r>
              <a:rPr lang="zh-CN" altLang="en-US" sz="2800" dirty="0">
                <a:sym typeface="+mn-ea"/>
              </a:rPr>
              <a:t>（Computational Learning Theory）</a:t>
            </a:r>
            <a:endParaRPr lang="zh-CN" altLang="en-US" sz="2800" dirty="0">
              <a:solidFill>
                <a:srgbClr val="FF0000"/>
              </a:solidFill>
              <a:sym typeface="+mn-ea"/>
            </a:endParaRPr>
          </a:p>
        </p:txBody>
      </p:sp>
      <p:sp>
        <p:nvSpPr>
          <p:cNvPr id="3" name="内容占位符 2"/>
          <p:cNvSpPr>
            <a:spLocks noGrp="1"/>
          </p:cNvSpPr>
          <p:nvPr>
            <p:ph idx="1"/>
          </p:nvPr>
        </p:nvSpPr>
        <p:spPr/>
        <p:txBody>
          <a:bodyPr/>
          <a:lstStyle/>
          <a:p>
            <a:pPr algn="l"/>
            <a:r>
              <a:rPr lang="zh-CN" altLang="en-US" dirty="0"/>
              <a:t>最基础的理论就是</a:t>
            </a:r>
            <a:r>
              <a:rPr lang="zh-CN" altLang="en-US" dirty="0">
                <a:solidFill>
                  <a:srgbClr val="C00000"/>
                </a:solidFill>
              </a:rPr>
              <a:t>可能近似正确（</a:t>
            </a:r>
            <a:r>
              <a:rPr lang="zh-CN" altLang="en-US">
                <a:solidFill>
                  <a:srgbClr val="C00000"/>
                </a:solidFill>
                <a:sym typeface="+mn-ea"/>
              </a:rPr>
              <a:t>Probably Approximately Correct, </a:t>
            </a:r>
            <a:r>
              <a:rPr lang="zh-CN" altLang="en-US" dirty="0">
                <a:solidFill>
                  <a:srgbClr val="C00000"/>
                </a:solidFill>
              </a:rPr>
              <a:t>PAC）学习理论。</a:t>
            </a:r>
            <a:endParaRPr lang="zh-CN" altLang="en-US" dirty="0">
              <a:solidFill>
                <a:srgbClr val="C00000"/>
              </a:solidFill>
            </a:endParaRPr>
          </a:p>
          <a:p>
            <a:pPr lvl="1"/>
            <a:r>
              <a:rPr lang="zh-CN" altLang="en-US" dirty="0"/>
              <a:t>根据大数定律，当训练集大小</a:t>
            </a:r>
            <a:r>
              <a:rPr lang="en-US" altLang="zh-CN" dirty="0"/>
              <a:t>|D|</a:t>
            </a:r>
            <a:r>
              <a:rPr lang="zh-CN" altLang="en-US" dirty="0"/>
              <a:t>趋向无穷大时，泛化错误趋向于</a:t>
            </a:r>
            <a:r>
              <a:rPr lang="en-US" altLang="zh-CN" dirty="0"/>
              <a:t>0</a:t>
            </a:r>
            <a:r>
              <a:rPr lang="zh-CN" altLang="en-US" dirty="0"/>
              <a:t>，即经验风险趋近于期望风险。</a:t>
            </a:r>
            <a:endParaRPr lang="en-US" altLang="zh-CN" dirty="0"/>
          </a:p>
          <a:p>
            <a:endParaRPr lang="en-US" altLang="zh-CN" dirty="0"/>
          </a:p>
          <a:p>
            <a:endParaRPr lang="en-US" altLang="zh-CN" dirty="0"/>
          </a:p>
          <a:p>
            <a:r>
              <a:rPr lang="en-US" altLang="zh-CN" dirty="0"/>
              <a:t>PAC</a:t>
            </a:r>
            <a:r>
              <a:rPr lang="zh-CN" altLang="en-US" dirty="0"/>
              <a:t>学习</a:t>
            </a:r>
            <a:endParaRPr lang="en-US" altLang="zh-CN" dirty="0"/>
          </a:p>
          <a:p>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85615" y="3262630"/>
            <a:ext cx="3436620" cy="633095"/>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4648200"/>
            <a:ext cx="4521591" cy="883920"/>
          </a:xfrm>
          <a:prstGeom prst="rect">
            <a:avLst/>
          </a:prstGeom>
        </p:spPr>
      </p:pic>
      <p:sp>
        <p:nvSpPr>
          <p:cNvPr id="6" name="矩形 5"/>
          <p:cNvSpPr/>
          <p:nvPr/>
        </p:nvSpPr>
        <p:spPr>
          <a:xfrm>
            <a:off x="5140404" y="5532120"/>
            <a:ext cx="2328545" cy="368300"/>
          </a:xfrm>
          <a:prstGeom prst="rect">
            <a:avLst/>
          </a:prstGeom>
        </p:spPr>
        <p:txBody>
          <a:bodyPr wrap="none">
            <a:spAutoFit/>
          </a:bodyPr>
          <a:lstStyle/>
          <a:p>
            <a:r>
              <a:rPr lang="zh-CN" altLang="en-US" dirty="0">
                <a:solidFill>
                  <a:srgbClr val="FF0000"/>
                </a:solidFill>
              </a:rPr>
              <a:t>近似正确，</a:t>
            </a:r>
            <a:r>
              <a:rPr lang="el-GR" altLang="zh-CN" dirty="0">
                <a:solidFill>
                  <a:srgbClr val="FF0000"/>
                </a:solidFill>
              </a:rPr>
              <a:t>0 &lt; ϵ &lt;</a:t>
            </a:r>
            <a:r>
              <a:rPr lang="en-US" altLang="zh-CN" dirty="0">
                <a:solidFill>
                  <a:srgbClr val="FF0000"/>
                </a:solidFill>
              </a:rPr>
              <a:t>0.5</a:t>
            </a:r>
            <a:endParaRPr lang="el-GR" altLang="zh-CN" dirty="0">
              <a:solidFill>
                <a:srgbClr val="FF0000"/>
              </a:solidFill>
            </a:endParaRPr>
          </a:p>
        </p:txBody>
      </p:sp>
      <p:cxnSp>
        <p:nvCxnSpPr>
          <p:cNvPr id="8" name="直接连接符 7"/>
          <p:cNvCxnSpPr/>
          <p:nvPr/>
        </p:nvCxnSpPr>
        <p:spPr>
          <a:xfrm>
            <a:off x="4572000" y="5532120"/>
            <a:ext cx="2438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114800" y="5901452"/>
            <a:ext cx="4572000" cy="34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902404" y="6018292"/>
            <a:ext cx="2098596" cy="368300"/>
          </a:xfrm>
          <a:prstGeom prst="rect">
            <a:avLst/>
          </a:prstGeom>
        </p:spPr>
        <p:txBody>
          <a:bodyPr wrap="square">
            <a:spAutoFit/>
          </a:bodyPr>
          <a:lstStyle/>
          <a:p>
            <a:r>
              <a:rPr lang="zh-CN" altLang="en-US" dirty="0">
                <a:solidFill>
                  <a:srgbClr val="FF0000"/>
                </a:solidFill>
              </a:rPr>
              <a:t>可能，</a:t>
            </a:r>
            <a:r>
              <a:rPr lang="el-GR" altLang="zh-CN" dirty="0">
                <a:solidFill>
                  <a:srgbClr val="FF0000"/>
                </a:solidFill>
              </a:rPr>
              <a:t>0 &lt; δ &lt;</a:t>
            </a:r>
            <a:r>
              <a:rPr lang="en-US" altLang="zh-CN" dirty="0">
                <a:solidFill>
                  <a:srgbClr val="FF0000"/>
                </a:solidFill>
              </a:rPr>
              <a:t>0.5</a:t>
            </a:r>
            <a:endParaRPr lang="zh-CN" altLang="en-US" dirty="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归纳偏好（</a:t>
            </a:r>
            <a:r>
              <a:rPr kumimoji="1" lang="en-US" altLang="zh-CN" dirty="0" smtClean="0"/>
              <a:t>inductive</a:t>
            </a:r>
            <a:r>
              <a:rPr kumimoji="1" lang="zh-CN" altLang="en-US" dirty="0" smtClean="0"/>
              <a:t> </a:t>
            </a:r>
            <a:r>
              <a:rPr kumimoji="1" lang="en-US" altLang="zh-CN" dirty="0" smtClean="0"/>
              <a:t>bias</a:t>
            </a:r>
            <a:r>
              <a:rPr kumimoji="1" lang="zh-CN" altLang="en-US" dirty="0" smtClean="0"/>
              <a:t>）</a:t>
            </a:r>
            <a:endParaRPr kumimoji="1" lang="zh-CN" altLang="en-US" dirty="0"/>
          </a:p>
        </p:txBody>
      </p:sp>
      <p:pic>
        <p:nvPicPr>
          <p:cNvPr id="5" name="图片 4"/>
          <p:cNvPicPr>
            <a:picLocks noChangeAspect="1"/>
          </p:cNvPicPr>
          <p:nvPr/>
        </p:nvPicPr>
        <p:blipFill>
          <a:blip r:embed="rId1"/>
          <a:stretch>
            <a:fillRect/>
          </a:stretch>
        </p:blipFill>
        <p:spPr>
          <a:xfrm>
            <a:off x="215265" y="1008380"/>
            <a:ext cx="11651615" cy="982980"/>
          </a:xfrm>
          <a:prstGeom prst="rect">
            <a:avLst/>
          </a:prstGeom>
        </p:spPr>
      </p:pic>
      <p:pic>
        <p:nvPicPr>
          <p:cNvPr id="6" name="图片 5"/>
          <p:cNvPicPr>
            <a:picLocks noChangeAspect="1"/>
          </p:cNvPicPr>
          <p:nvPr/>
        </p:nvPicPr>
        <p:blipFill>
          <a:blip r:embed="rId2"/>
          <a:stretch>
            <a:fillRect/>
          </a:stretch>
        </p:blipFill>
        <p:spPr>
          <a:xfrm>
            <a:off x="7682230" y="2858770"/>
            <a:ext cx="4435475" cy="3089275"/>
          </a:xfrm>
          <a:prstGeom prst="rect">
            <a:avLst/>
          </a:prstGeom>
        </p:spPr>
      </p:pic>
      <p:pic>
        <p:nvPicPr>
          <p:cNvPr id="8" name="图片 7"/>
          <p:cNvPicPr>
            <a:picLocks noChangeAspect="1"/>
          </p:cNvPicPr>
          <p:nvPr/>
        </p:nvPicPr>
        <p:blipFill>
          <a:blip r:embed="rId3"/>
          <a:stretch>
            <a:fillRect/>
          </a:stretch>
        </p:blipFill>
        <p:spPr>
          <a:xfrm>
            <a:off x="123825" y="2425700"/>
            <a:ext cx="7287895" cy="3826510"/>
          </a:xfrm>
          <a:prstGeom prst="rect">
            <a:avLst/>
          </a:prstGeom>
        </p:spPr>
      </p:pic>
      <p:pic>
        <p:nvPicPr>
          <p:cNvPr id="9" name="图片 8"/>
          <p:cNvPicPr>
            <a:picLocks noChangeAspect="1"/>
          </p:cNvPicPr>
          <p:nvPr/>
        </p:nvPicPr>
        <p:blipFill>
          <a:blip r:embed="rId4"/>
          <a:stretch>
            <a:fillRect/>
          </a:stretch>
        </p:blipFill>
        <p:spPr>
          <a:xfrm>
            <a:off x="5641975" y="4758055"/>
            <a:ext cx="1618496" cy="108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没有免费午餐定理</a:t>
            </a:r>
            <a:r>
              <a:rPr lang="zh-CN" altLang="en-US" sz="2400" dirty="0"/>
              <a:t>（</a:t>
            </a:r>
            <a:r>
              <a:rPr lang="en-US" altLang="zh-CN" sz="2400" dirty="0"/>
              <a:t>No Free Lunch Theorem</a:t>
            </a:r>
            <a:r>
              <a:rPr lang="zh-CN" altLang="en-US" sz="2400" dirty="0"/>
              <a:t>，</a:t>
            </a:r>
            <a:r>
              <a:rPr lang="en-US" altLang="zh-CN" sz="2400" dirty="0"/>
              <a:t>NFL</a:t>
            </a:r>
            <a:r>
              <a:rPr lang="zh-CN" altLang="en-US" sz="2400" dirty="0"/>
              <a:t>）</a:t>
            </a:r>
            <a:endParaRPr lang="zh-CN" altLang="en-US" sz="2400" dirty="0"/>
          </a:p>
        </p:txBody>
      </p:sp>
      <p:sp>
        <p:nvSpPr>
          <p:cNvPr id="4" name="内容占位符 3"/>
          <p:cNvSpPr>
            <a:spLocks noGrp="1"/>
          </p:cNvSpPr>
          <p:nvPr>
            <p:ph idx="1"/>
          </p:nvPr>
        </p:nvSpPr>
        <p:spPr/>
        <p:txBody>
          <a:bodyPr/>
          <a:lstStyle/>
          <a:p>
            <a:r>
              <a:rPr lang="zh-CN" altLang="en-US"/>
              <a:t>不存在一种机器学习算法适合于任何领域或任务。</a:t>
            </a:r>
            <a:endParaRPr lang="zh-CN" altLang="en-US"/>
          </a:p>
          <a:p>
            <a:pPr lvl="1"/>
            <a:r>
              <a:rPr lang="zh-CN" altLang="en-US"/>
              <a:t> </a:t>
            </a:r>
            <a:endParaRPr lang="zh-CN" altLang="en-US"/>
          </a:p>
        </p:txBody>
      </p:sp>
      <p:pic>
        <p:nvPicPr>
          <p:cNvPr id="2" name="图片 1"/>
          <p:cNvPicPr>
            <a:picLocks noChangeAspect="1"/>
          </p:cNvPicPr>
          <p:nvPr/>
        </p:nvPicPr>
        <p:blipFill>
          <a:blip r:embed="rId1"/>
          <a:stretch>
            <a:fillRect/>
          </a:stretch>
        </p:blipFill>
        <p:spPr>
          <a:xfrm>
            <a:off x="1941195" y="3030220"/>
            <a:ext cx="8308975" cy="3221355"/>
          </a:xfrm>
          <a:prstGeom prst="rect">
            <a:avLst/>
          </a:prstGeom>
        </p:spPr>
      </p:pic>
      <p:sp>
        <p:nvSpPr>
          <p:cNvPr id="5" name="矩形 4"/>
          <p:cNvSpPr>
            <a:spLocks noGrp="1" noRot="1" noChangeAspect="1" noMove="1" noResize="1" noEditPoints="1" noAdjustHandles="1" noChangeArrowheads="1" noChangeShapeType="1" noTextEdit="1"/>
          </p:cNvSpPr>
          <p:nvPr/>
        </p:nvSpPr>
        <p:spPr>
          <a:blipFill rotWithShape="0">
            <a:blip r:embed="rId2"/>
            <a:stretch>
              <a:fillRect l="-932"/>
            </a:stretch>
          </a:blipFill>
        </p:spPr>
      </p:sp>
      <p:pic>
        <p:nvPicPr>
          <p:cNvPr id="11" name="图片 10"/>
          <p:cNvPicPr>
            <a:picLocks noChangeAspect="1"/>
          </p:cNvPicPr>
          <p:nvPr/>
        </p:nvPicPr>
        <p:blipFill>
          <a:blip r:embed="rId3"/>
          <a:stretch>
            <a:fillRect/>
          </a:stretch>
        </p:blipFill>
        <p:spPr>
          <a:xfrm>
            <a:off x="997585" y="1617980"/>
            <a:ext cx="10791190" cy="102298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sym typeface="+mn-ea"/>
              </a:rPr>
              <a:t>练习题</a:t>
            </a:r>
            <a:r>
              <a:rPr kumimoji="1" lang="en-US" altLang="zh-CN" dirty="0" smtClean="0">
                <a:sym typeface="+mn-ea"/>
              </a:rPr>
              <a:t>/</a:t>
            </a:r>
            <a:r>
              <a:rPr lang="zh-CN" altLang="en-US">
                <a:sym typeface="+mn-ea"/>
              </a:rPr>
              <a:t>课后作业</a:t>
            </a:r>
            <a:endParaRPr lang="zh-CN" altLang="en-US" dirty="0"/>
          </a:p>
        </p:txBody>
      </p:sp>
      <p:sp>
        <p:nvSpPr>
          <p:cNvPr id="3" name="内容占位符 2"/>
          <p:cNvSpPr>
            <a:spLocks noGrp="1"/>
          </p:cNvSpPr>
          <p:nvPr>
            <p:ph idx="1"/>
          </p:nvPr>
        </p:nvSpPr>
        <p:spPr>
          <a:xfrm>
            <a:off x="287655" y="981075"/>
            <a:ext cx="11617325" cy="5623560"/>
          </a:xfrm>
        </p:spPr>
        <p:txBody>
          <a:bodyPr/>
          <a:lstStyle/>
          <a:p>
            <a:pPr lvl="0"/>
            <a:r>
              <a:rPr lang="zh-CN" altLang="en-US" sz="2000"/>
              <a:t>编程练习 </a:t>
            </a:r>
            <a:r>
              <a:rPr sz="2000"/>
              <a:t>Python</a:t>
            </a:r>
            <a:endParaRPr lang="zh-CN" altLang="en-US" sz="2000"/>
          </a:p>
          <a:p>
            <a:pPr lvl="1"/>
            <a:r>
              <a:rPr lang="zh-CN" sz="1800">
                <a:solidFill>
                  <a:srgbClr val="C00000"/>
                </a:solidFill>
              </a:rPr>
              <a:t>基于最近邻（</a:t>
            </a:r>
            <a:r>
              <a:rPr lang="en-US" altLang="zh-CN" sz="1800">
                <a:solidFill>
                  <a:srgbClr val="C00000"/>
                </a:solidFill>
              </a:rPr>
              <a:t>k</a:t>
            </a:r>
            <a:r>
              <a:rPr lang="zh-CN" altLang="en-US" sz="1800">
                <a:solidFill>
                  <a:srgbClr val="C00000"/>
                </a:solidFill>
              </a:rPr>
              <a:t>近邻</a:t>
            </a:r>
            <a:r>
              <a:rPr lang="zh-CN" sz="1800">
                <a:solidFill>
                  <a:srgbClr val="C00000"/>
                </a:solidFill>
              </a:rPr>
              <a:t>）的</a:t>
            </a:r>
            <a:r>
              <a:rPr lang="en-US" altLang="zh-CN" sz="1800">
                <a:solidFill>
                  <a:srgbClr val="C00000"/>
                </a:solidFill>
              </a:rPr>
              <a:t>MNIST</a:t>
            </a:r>
            <a:r>
              <a:rPr lang="zh-CN" sz="1800">
                <a:solidFill>
                  <a:srgbClr val="C00000"/>
                </a:solidFill>
              </a:rPr>
              <a:t>手写数字分类</a:t>
            </a:r>
            <a:endParaRPr lang="zh-CN" sz="1800">
              <a:solidFill>
                <a:srgbClr val="C00000"/>
              </a:solidFill>
            </a:endParaRPr>
          </a:p>
          <a:p>
            <a:pPr lvl="2"/>
            <a:r>
              <a:rPr lang="zh-CN" sz="1800"/>
              <a:t>采取不同的</a:t>
            </a:r>
            <a:r>
              <a:rPr lang="en-US" altLang="zh-CN" sz="1800"/>
              <a:t>k</a:t>
            </a:r>
            <a:r>
              <a:rPr lang="zh-CN" altLang="en-US" sz="1800"/>
              <a:t>对性能的影响？</a:t>
            </a:r>
            <a:endParaRPr lang="zh-CN" sz="1800"/>
          </a:p>
          <a:p>
            <a:pPr lvl="2"/>
            <a:r>
              <a:rPr lang="zh-CN" sz="1800"/>
              <a:t>图像特征要不要探索一下？</a:t>
            </a:r>
            <a:endParaRPr lang="zh-CN" sz="1800"/>
          </a:p>
          <a:p>
            <a:pPr lvl="2"/>
            <a:r>
              <a:rPr lang="zh-CN" sz="1800"/>
              <a:t>运算效率如何？</a:t>
            </a:r>
            <a:endParaRPr lang="zh-CN" sz="1800"/>
          </a:p>
          <a:p>
            <a:pPr lvl="2"/>
            <a:r>
              <a:rPr lang="en-US" altLang="zh-CN" sz="1800"/>
              <a:t>Top-n</a:t>
            </a:r>
            <a:r>
              <a:rPr lang="zh-CN" altLang="en-US" sz="1800"/>
              <a:t>精度如何？混淆矩阵？</a:t>
            </a:r>
            <a:endParaRPr lang="zh-CN" sz="1800"/>
          </a:p>
          <a:p>
            <a:pPr lvl="2"/>
            <a:r>
              <a:rPr lang="zh-CN" sz="1800"/>
              <a:t>跟</a:t>
            </a:r>
            <a:r>
              <a:rPr lang="en-US" altLang="zh-CN" sz="1800"/>
              <a:t>scikit-learn</a:t>
            </a:r>
            <a:r>
              <a:rPr lang="zh-CN" altLang="en-US" sz="1800"/>
              <a:t>官方代码对比呢？</a:t>
            </a:r>
            <a:endParaRPr lang="zh-CN" sz="1800"/>
          </a:p>
          <a:p>
            <a:pPr lvl="1"/>
            <a:r>
              <a:rPr lang="zh-CN" sz="1800">
                <a:solidFill>
                  <a:srgbClr val="C00000"/>
                </a:solidFill>
              </a:rPr>
              <a:t>提交</a:t>
            </a:r>
            <a:r>
              <a:rPr lang="en-US" altLang="zh-CN" sz="1800">
                <a:solidFill>
                  <a:srgbClr val="C00000"/>
                </a:solidFill>
              </a:rPr>
              <a:t>PDF</a:t>
            </a:r>
            <a:r>
              <a:rPr lang="zh-CN" altLang="en-US" sz="1800">
                <a:solidFill>
                  <a:srgbClr val="C00000"/>
                </a:solidFill>
              </a:rPr>
              <a:t>格式</a:t>
            </a:r>
            <a:r>
              <a:rPr lang="zh-CN" sz="1800">
                <a:solidFill>
                  <a:srgbClr val="C00000"/>
                </a:solidFill>
              </a:rPr>
              <a:t>技术报告</a:t>
            </a:r>
            <a:endParaRPr lang="zh-CN" sz="1800">
              <a:solidFill>
                <a:srgbClr val="C00000"/>
              </a:solidFill>
            </a:endParaRPr>
          </a:p>
          <a:p>
            <a:pPr lvl="2" algn="l"/>
            <a:r>
              <a:rPr lang="zh-CN" sz="1800"/>
              <a:t>内容完备：方法简介、实验设置、实验结果及分析、代码</a:t>
            </a:r>
            <a:endParaRPr lang="zh-CN" sz="1800"/>
          </a:p>
          <a:p>
            <a:pPr lvl="2"/>
            <a:r>
              <a:rPr lang="zh-CN" sz="1800"/>
              <a:t>格式规范、排版美观</a:t>
            </a:r>
            <a:endParaRPr lang="zh-CN" sz="1800"/>
          </a:p>
          <a:p>
            <a:pPr lvl="2"/>
            <a:r>
              <a:rPr lang="zh-CN" sz="1800"/>
              <a:t>推荐：</a:t>
            </a:r>
            <a:r>
              <a:rPr lang="en-US" altLang="zh-CN" sz="1800"/>
              <a:t>Jupyter Notebook </a:t>
            </a:r>
            <a:r>
              <a:rPr lang="zh-CN" altLang="en-US" sz="1800"/>
              <a:t>按照</a:t>
            </a:r>
            <a:r>
              <a:rPr lang="en-US" altLang="zh-CN" sz="1800"/>
              <a:t>LaTex</a:t>
            </a:r>
            <a:r>
              <a:rPr lang="zh-CN" altLang="en-US" sz="1800"/>
              <a:t>打印格式输出</a:t>
            </a:r>
            <a:r>
              <a:rPr lang="en-US" altLang="zh-CN" sz="1800"/>
              <a:t>PDF</a:t>
            </a:r>
            <a:endParaRPr lang="en-US" altLang="zh-CN" sz="1800"/>
          </a:p>
          <a:p>
            <a:pPr lvl="2"/>
            <a:r>
              <a:rPr lang="zh-CN" altLang="en-US" sz="1800"/>
              <a:t>提供：</a:t>
            </a:r>
            <a:r>
              <a:rPr lang="en-US" altLang="zh-CN" sz="1800" b="1"/>
              <a:t>Latex</a:t>
            </a:r>
            <a:r>
              <a:rPr lang="zh-CN" altLang="en-US" sz="1800" b="1"/>
              <a:t>模板</a:t>
            </a:r>
            <a:r>
              <a:rPr lang="zh-CN" altLang="en-US" sz="1800"/>
              <a:t>（</a:t>
            </a:r>
            <a:r>
              <a:rPr lang="en-US" altLang="zh-CN" sz="1800"/>
              <a:t>CTex </a:t>
            </a:r>
            <a:r>
              <a:rPr lang="zh-CN" altLang="en-US" sz="1800"/>
              <a:t>）及</a:t>
            </a:r>
            <a:r>
              <a:rPr lang="en-US" altLang="zh-CN" sz="1800" b="1"/>
              <a:t>Word</a:t>
            </a:r>
            <a:r>
              <a:rPr lang="zh-CN" altLang="en-US" sz="1800" b="1"/>
              <a:t>技术</a:t>
            </a:r>
            <a:r>
              <a:rPr lang="zh-CN" altLang="en-US" sz="1800"/>
              <a:t>报告模板</a:t>
            </a:r>
            <a:endParaRPr lang="zh-CN" altLang="en-US" sz="1800"/>
          </a:p>
          <a:p>
            <a:pPr lvl="2"/>
            <a:r>
              <a:rPr lang="zh-CN" altLang="en-US" sz="1800" b="1">
                <a:solidFill>
                  <a:srgbClr val="0070C0"/>
                </a:solidFill>
              </a:rPr>
              <a:t>截止时间：</a:t>
            </a:r>
            <a:r>
              <a:rPr lang="en-US" altLang="zh-CN" sz="1800" b="1">
                <a:solidFill>
                  <a:srgbClr val="0070C0"/>
                </a:solidFill>
              </a:rPr>
              <a:t>2020</a:t>
            </a:r>
            <a:r>
              <a:rPr sz="1800" b="1">
                <a:solidFill>
                  <a:srgbClr val="0070C0"/>
                </a:solidFill>
              </a:rPr>
              <a:t>年</a:t>
            </a:r>
            <a:r>
              <a:rPr lang="en-US" altLang="zh-CN" sz="1800" b="1">
                <a:solidFill>
                  <a:srgbClr val="0070C0"/>
                </a:solidFill>
              </a:rPr>
              <a:t>5</a:t>
            </a:r>
            <a:r>
              <a:rPr sz="1800" b="1">
                <a:solidFill>
                  <a:srgbClr val="0070C0"/>
                </a:solidFill>
              </a:rPr>
              <a:t>月</a:t>
            </a:r>
            <a:r>
              <a:rPr lang="en-US" altLang="zh-CN" sz="1800" b="1">
                <a:solidFill>
                  <a:srgbClr val="0070C0"/>
                </a:solidFill>
              </a:rPr>
              <a:t>1</a:t>
            </a:r>
            <a:r>
              <a:rPr sz="1800" b="1">
                <a:solidFill>
                  <a:srgbClr val="0070C0"/>
                </a:solidFill>
              </a:rPr>
              <a:t>日 </a:t>
            </a:r>
            <a:r>
              <a:rPr lang="en-US" altLang="zh-CN" sz="1800" b="1">
                <a:solidFill>
                  <a:srgbClr val="0070C0"/>
                </a:solidFill>
              </a:rPr>
              <a:t>00:00</a:t>
            </a:r>
            <a:endParaRPr lang="en-US" altLang="zh-CN" sz="1800" b="1">
              <a:solidFill>
                <a:srgbClr val="0070C0"/>
              </a:solidFill>
            </a:endParaRPr>
          </a:p>
        </p:txBody>
      </p:sp>
      <p:pic>
        <p:nvPicPr>
          <p:cNvPr id="4" name="图片 3"/>
          <p:cNvPicPr>
            <a:picLocks noChangeAspect="1"/>
          </p:cNvPicPr>
          <p:nvPr/>
        </p:nvPicPr>
        <p:blipFill>
          <a:blip r:embed="rId1"/>
          <a:stretch>
            <a:fillRect/>
          </a:stretch>
        </p:blipFill>
        <p:spPr>
          <a:xfrm>
            <a:off x="7193915" y="1172845"/>
            <a:ext cx="4803140" cy="2710180"/>
          </a:xfrm>
          <a:prstGeom prst="rect">
            <a:avLst/>
          </a:prstGeom>
        </p:spPr>
      </p:pic>
      <p:pic>
        <p:nvPicPr>
          <p:cNvPr id="6" name="图片 5"/>
          <p:cNvPicPr>
            <a:picLocks noChangeAspect="1"/>
          </p:cNvPicPr>
          <p:nvPr/>
        </p:nvPicPr>
        <p:blipFill>
          <a:blip r:embed="rId2"/>
          <a:stretch>
            <a:fillRect/>
          </a:stretch>
        </p:blipFill>
        <p:spPr>
          <a:xfrm>
            <a:off x="9732010" y="4696460"/>
            <a:ext cx="2265045" cy="1757680"/>
          </a:xfrm>
          <a:prstGeom prst="rect">
            <a:avLst/>
          </a:prstGeom>
        </p:spPr>
      </p:pic>
      <p:pic>
        <p:nvPicPr>
          <p:cNvPr id="5" name="图片 4"/>
          <p:cNvPicPr>
            <a:picLocks noChangeAspect="1"/>
          </p:cNvPicPr>
          <p:nvPr/>
        </p:nvPicPr>
        <p:blipFill>
          <a:blip r:embed="rId3"/>
          <a:stretch>
            <a:fillRect/>
          </a:stretch>
        </p:blipFill>
        <p:spPr>
          <a:xfrm>
            <a:off x="7325360" y="5253355"/>
            <a:ext cx="1435735" cy="6438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sym typeface="+mn-ea"/>
              </a:rPr>
              <a:t>练习题</a:t>
            </a:r>
            <a:r>
              <a:rPr kumimoji="1" lang="en-US" altLang="zh-CN" dirty="0" smtClean="0">
                <a:sym typeface="+mn-ea"/>
              </a:rPr>
              <a:t>/</a:t>
            </a:r>
            <a:r>
              <a:rPr lang="zh-CN" altLang="en-US">
                <a:sym typeface="+mn-ea"/>
              </a:rPr>
              <a:t>课后作业</a:t>
            </a:r>
            <a:endParaRPr lang="zh-CN" altLang="en-US" dirty="0"/>
          </a:p>
        </p:txBody>
      </p:sp>
      <p:sp>
        <p:nvSpPr>
          <p:cNvPr id="3" name="内容占位符 2"/>
          <p:cNvSpPr>
            <a:spLocks noGrp="1"/>
          </p:cNvSpPr>
          <p:nvPr>
            <p:ph idx="1"/>
          </p:nvPr>
        </p:nvSpPr>
        <p:spPr/>
        <p:txBody>
          <a:bodyPr/>
          <a:lstStyle/>
          <a:p>
            <a:pPr lvl="0"/>
            <a:r>
              <a:rPr lang="zh-CN" altLang="en-US" dirty="0"/>
              <a:t>编程练习 </a:t>
            </a:r>
            <a:r>
              <a:rPr dirty="0"/>
              <a:t>Python</a:t>
            </a:r>
            <a:r>
              <a:rPr lang="zh-CN" altLang="en-US" dirty="0"/>
              <a:t>参考资料</a:t>
            </a:r>
            <a:endParaRPr lang="zh-CN" altLang="en-US" dirty="0"/>
          </a:p>
          <a:p>
            <a:pPr lvl="1"/>
            <a:r>
              <a:rPr lang="zh-CN" altLang="en-US" dirty="0"/>
              <a:t>https://morvanzhou.github.io/</a:t>
            </a:r>
            <a:endParaRPr lang="zh-CN" altLang="en-US" dirty="0"/>
          </a:p>
          <a:p>
            <a:pPr lvl="1"/>
            <a:r>
              <a:rPr lang="en-US" altLang="zh-CN" dirty="0"/>
              <a:t>https://scikit-learn.org/stable/</a:t>
            </a:r>
            <a:endParaRPr lang="en-US" altLang="zh-CN" dirty="0"/>
          </a:p>
          <a:p>
            <a:pPr lvl="1"/>
            <a:r>
              <a:rPr lang="en-US" altLang="zh-CN" dirty="0"/>
              <a:t>CS231N</a:t>
            </a:r>
            <a:endParaRPr lang="en-US" altLang="zh-CN" dirty="0"/>
          </a:p>
        </p:txBody>
      </p:sp>
      <p:pic>
        <p:nvPicPr>
          <p:cNvPr id="5" name="图片 4"/>
          <p:cNvPicPr>
            <a:picLocks noChangeAspect="1"/>
          </p:cNvPicPr>
          <p:nvPr/>
        </p:nvPicPr>
        <p:blipFill>
          <a:blip r:embed="rId1"/>
          <a:srcRect t="10071" r="37090"/>
          <a:stretch>
            <a:fillRect/>
          </a:stretch>
        </p:blipFill>
        <p:spPr>
          <a:xfrm>
            <a:off x="8323580" y="981075"/>
            <a:ext cx="3424555" cy="5353685"/>
          </a:xfrm>
          <a:prstGeom prst="rect">
            <a:avLst/>
          </a:prstGeom>
        </p:spPr>
      </p:pic>
      <p:grpSp>
        <p:nvGrpSpPr>
          <p:cNvPr id="9" name="组合 8"/>
          <p:cNvGrpSpPr/>
          <p:nvPr/>
        </p:nvGrpSpPr>
        <p:grpSpPr>
          <a:xfrm>
            <a:off x="1877695" y="3292475"/>
            <a:ext cx="4959350" cy="3042285"/>
            <a:chOff x="539" y="6011"/>
            <a:chExt cx="6663" cy="4087"/>
          </a:xfrm>
        </p:grpSpPr>
        <p:pic>
          <p:nvPicPr>
            <p:cNvPr id="6" name="图片 5"/>
            <p:cNvPicPr>
              <a:picLocks noChangeAspect="1"/>
            </p:cNvPicPr>
            <p:nvPr/>
          </p:nvPicPr>
          <p:blipFill>
            <a:blip r:embed="rId2"/>
            <a:srcRect t="27340" r="16725" b="31363"/>
            <a:stretch>
              <a:fillRect/>
            </a:stretch>
          </p:blipFill>
          <p:spPr>
            <a:xfrm>
              <a:off x="540" y="6011"/>
              <a:ext cx="6662" cy="1509"/>
            </a:xfrm>
            <a:prstGeom prst="rect">
              <a:avLst/>
            </a:prstGeom>
          </p:spPr>
        </p:pic>
        <p:pic>
          <p:nvPicPr>
            <p:cNvPr id="8" name="图片 7"/>
            <p:cNvPicPr>
              <a:picLocks noChangeAspect="1"/>
            </p:cNvPicPr>
            <p:nvPr/>
          </p:nvPicPr>
          <p:blipFill>
            <a:blip r:embed="rId3"/>
            <a:stretch>
              <a:fillRect/>
            </a:stretch>
          </p:blipFill>
          <p:spPr>
            <a:xfrm>
              <a:off x="539" y="7520"/>
              <a:ext cx="6663" cy="2578"/>
            </a:xfrm>
            <a:prstGeom prst="rect">
              <a:avLst/>
            </a:prstGeom>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31620" y="15240"/>
            <a:ext cx="9154160" cy="6260465"/>
          </a:xfrm>
          <a:prstGeom prst="rect">
            <a:avLst/>
          </a:prstGeom>
        </p:spPr>
      </p:pic>
      <p:sp>
        <p:nvSpPr>
          <p:cNvPr id="3" name="文本框 2"/>
          <p:cNvSpPr txBox="1"/>
          <p:nvPr/>
        </p:nvSpPr>
        <p:spPr>
          <a:xfrm>
            <a:off x="1531620" y="6492875"/>
            <a:ext cx="5965190" cy="337185"/>
          </a:xfrm>
          <a:prstGeom prst="rect">
            <a:avLst/>
          </a:prstGeom>
          <a:noFill/>
        </p:spPr>
        <p:txBody>
          <a:bodyPr wrap="square" rtlCol="0" anchor="t">
            <a:spAutoFit/>
          </a:bodyPr>
          <a:p>
            <a:r>
              <a:rPr lang="zh-CN" altLang="en-US" sz="1600">
                <a:solidFill>
                  <a:srgbClr val="C00000"/>
                </a:solidFill>
                <a:latin typeface="Century Schoolbook" panose="02040604050505020304" charset="0"/>
                <a:cs typeface="Century Schoolbook" panose="02040604050505020304" charset="0"/>
              </a:rPr>
              <a:t>http://rodrigob.github.io/are_we_there_yet/build/#datasets</a:t>
            </a:r>
            <a:endParaRPr lang="zh-CN" altLang="en-US" sz="1600">
              <a:solidFill>
                <a:srgbClr val="C00000"/>
              </a:solidFill>
              <a:latin typeface="Century Schoolbook" panose="02040604050505020304" charset="0"/>
              <a:cs typeface="Century Schoolbook" panose="020406040505050203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r>
              <a:rPr lang="zh-CN" altLang="en-US" dirty="0">
                <a:sym typeface="+mn-ea"/>
              </a:rPr>
              <a:t>机器学习定义</a:t>
            </a:r>
            <a:endParaRPr lang="zh-CN" altLang="en-US"/>
          </a:p>
        </p:txBody>
      </p:sp>
      <p:sp>
        <p:nvSpPr>
          <p:cNvPr id="21" name="Rectangle 20"/>
          <p:cNvSpPr/>
          <p:nvPr/>
        </p:nvSpPr>
        <p:spPr>
          <a:xfrm>
            <a:off x="2650063" y="4241800"/>
            <a:ext cx="6553200" cy="368300"/>
          </a:xfrm>
          <a:prstGeom prst="rect">
            <a:avLst/>
          </a:prstGeom>
        </p:spPr>
        <p:txBody>
          <a:bodyPr wrap="square">
            <a:spAutoFit/>
          </a:bodyPr>
          <a:lstStyle/>
          <a:p>
            <a:r>
              <a:rPr lang="en-US" sz="1800" dirty="0">
                <a:solidFill>
                  <a:prstClr val="black"/>
                </a:solidFill>
              </a:rPr>
              <a:t>Classifying emails as spam or not spam. </a:t>
            </a:r>
            <a:endParaRPr lang="en-US" sz="1800" dirty="0">
              <a:solidFill>
                <a:prstClr val="black"/>
              </a:solidFill>
            </a:endParaRPr>
          </a:p>
        </p:txBody>
      </p:sp>
      <p:sp>
        <p:nvSpPr>
          <p:cNvPr id="22" name="Rectangle 21"/>
          <p:cNvSpPr/>
          <p:nvPr/>
        </p:nvSpPr>
        <p:spPr>
          <a:xfrm>
            <a:off x="2650063" y="4699000"/>
            <a:ext cx="7789337" cy="368300"/>
          </a:xfrm>
          <a:prstGeom prst="rect">
            <a:avLst/>
          </a:prstGeom>
        </p:spPr>
        <p:txBody>
          <a:bodyPr wrap="square">
            <a:spAutoFit/>
          </a:bodyPr>
          <a:lstStyle/>
          <a:p>
            <a:r>
              <a:rPr lang="en-US" sz="1800" dirty="0">
                <a:solidFill>
                  <a:prstClr val="black"/>
                </a:solidFill>
              </a:rPr>
              <a:t>Watching you label emails as spam or not spam. </a:t>
            </a:r>
            <a:endParaRPr lang="en-US" sz="1800" dirty="0">
              <a:solidFill>
                <a:prstClr val="black"/>
              </a:solidFill>
            </a:endParaRPr>
          </a:p>
        </p:txBody>
      </p:sp>
      <p:sp>
        <p:nvSpPr>
          <p:cNvPr id="23" name="Rectangle 22"/>
          <p:cNvSpPr/>
          <p:nvPr/>
        </p:nvSpPr>
        <p:spPr>
          <a:xfrm>
            <a:off x="2650063" y="5156200"/>
            <a:ext cx="7620000" cy="368300"/>
          </a:xfrm>
          <a:prstGeom prst="rect">
            <a:avLst/>
          </a:prstGeom>
        </p:spPr>
        <p:txBody>
          <a:bodyPr wrap="square">
            <a:spAutoFit/>
          </a:bodyPr>
          <a:lstStyle/>
          <a:p>
            <a:r>
              <a:rPr lang="en-US" sz="1800" dirty="0">
                <a:solidFill>
                  <a:prstClr val="black"/>
                </a:solidFill>
              </a:rPr>
              <a:t>The number (or fraction) of emails correctly classified as spam/not spam. </a:t>
            </a:r>
            <a:endParaRPr lang="en-US" sz="1800" dirty="0">
              <a:solidFill>
                <a:prstClr val="black"/>
              </a:solidFill>
            </a:endParaRPr>
          </a:p>
        </p:txBody>
      </p:sp>
      <p:sp>
        <p:nvSpPr>
          <p:cNvPr id="24" name="Rectangle 23"/>
          <p:cNvSpPr/>
          <p:nvPr/>
        </p:nvSpPr>
        <p:spPr>
          <a:xfrm>
            <a:off x="2650063" y="5630333"/>
            <a:ext cx="6553200" cy="368300"/>
          </a:xfrm>
          <a:prstGeom prst="rect">
            <a:avLst/>
          </a:prstGeom>
        </p:spPr>
        <p:txBody>
          <a:bodyPr wrap="square">
            <a:spAutoFit/>
          </a:bodyPr>
          <a:lstStyle/>
          <a:p>
            <a:r>
              <a:rPr lang="en-US" sz="1800" dirty="0">
                <a:solidFill>
                  <a:prstClr val="black"/>
                </a:solidFill>
              </a:rPr>
              <a:t>None of the above—this is not a machine learning problem.</a:t>
            </a:r>
            <a:endParaRPr lang="en-US" sz="1800" dirty="0">
              <a:solidFill>
                <a:prstClr val="black"/>
              </a:solidFill>
            </a:endParaRPr>
          </a:p>
        </p:txBody>
      </p:sp>
      <p:sp>
        <p:nvSpPr>
          <p:cNvPr id="6" name="TextBox 5"/>
          <p:cNvSpPr txBox="1"/>
          <p:nvPr/>
        </p:nvSpPr>
        <p:spPr>
          <a:xfrm>
            <a:off x="1981200" y="2824480"/>
            <a:ext cx="8228330" cy="1060450"/>
          </a:xfrm>
          <a:prstGeom prst="rect">
            <a:avLst/>
          </a:prstGeom>
          <a:noFill/>
        </p:spPr>
        <p:txBody>
          <a:bodyPr wrap="square" rtlCol="0">
            <a:spAutoFit/>
          </a:bodyPr>
          <a:lstStyle/>
          <a:p>
            <a:r>
              <a:rPr lang="en-US" sz="2100" b="1" dirty="0">
                <a:solidFill>
                  <a:srgbClr val="C00000"/>
                </a:solidFill>
              </a:rPr>
              <a:t>Q:</a:t>
            </a:r>
            <a:r>
              <a:rPr lang="en-US" sz="2100" dirty="0">
                <a:solidFill>
                  <a:srgbClr val="C00000"/>
                </a:solidFill>
              </a:rPr>
              <a:t> Suppose your email program watches which emails you do or do not mark as spam, and based on that learns how to better filter spam.  What is the task T in this setting? </a:t>
            </a:r>
            <a:endParaRPr lang="en-US" sz="2100" dirty="0">
              <a:solidFill>
                <a:srgbClr val="C00000"/>
              </a:solidFill>
            </a:endParaRPr>
          </a:p>
        </p:txBody>
      </p:sp>
      <p:sp>
        <p:nvSpPr>
          <p:cNvPr id="8" name="TextBox 7"/>
          <p:cNvSpPr txBox="1"/>
          <p:nvPr/>
        </p:nvSpPr>
        <p:spPr>
          <a:xfrm>
            <a:off x="1981200" y="1423670"/>
            <a:ext cx="8228330" cy="1014730"/>
          </a:xfrm>
          <a:prstGeom prst="rect">
            <a:avLst/>
          </a:prstGeom>
          <a:solidFill>
            <a:srgbClr val="001B4E"/>
          </a:solidFill>
        </p:spPr>
        <p:txBody>
          <a:bodyPr wrap="square" rtlCol="0">
            <a:spAutoFit/>
          </a:bodyPr>
          <a:lstStyle/>
          <a:p>
            <a:r>
              <a:rPr lang="en-US" sz="2000" dirty="0">
                <a:solidFill>
                  <a:schemeClr val="bg1"/>
                </a:solidFill>
              </a:rPr>
              <a:t>“A computer program is said to </a:t>
            </a:r>
            <a:r>
              <a:rPr lang="en-US" sz="2000" i="1" dirty="0">
                <a:solidFill>
                  <a:schemeClr val="bg1"/>
                </a:solidFill>
              </a:rPr>
              <a:t>learn</a:t>
            </a:r>
            <a:r>
              <a:rPr lang="en-US" sz="2000" dirty="0">
                <a:solidFill>
                  <a:schemeClr val="bg1"/>
                </a:solidFill>
              </a:rPr>
              <a:t> from experience E with respect to some task T and some performance measure P, if its performance on T, as measured by P, improves with experience E.”</a:t>
            </a:r>
            <a:endParaRPr lang="en-US" sz="2000" dirty="0">
              <a:solidFill>
                <a:schemeClr val="bg1"/>
              </a:solidFill>
            </a:endParaRPr>
          </a:p>
        </p:txBody>
      </p:sp>
      <p:sp>
        <p:nvSpPr>
          <p:cNvPr id="2" name="椭圆 1"/>
          <p:cNvSpPr/>
          <p:nvPr/>
        </p:nvSpPr>
        <p:spPr>
          <a:xfrm>
            <a:off x="2294890" y="4272280"/>
            <a:ext cx="248920" cy="249555"/>
          </a:xfrm>
          <a:prstGeom prst="ellipse">
            <a:avLst/>
          </a:prstGeom>
          <a:solidFill>
            <a:schemeClr val="accent5">
              <a:lumMod val="40000"/>
              <a:lumOff val="60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zh-CN" sz="900" b="1">
                <a:solidFill>
                  <a:schemeClr val="tx1"/>
                </a:solidFill>
              </a:rPr>
              <a:t>A</a:t>
            </a:r>
            <a:endParaRPr kumimoji="1" lang="en-US" altLang="zh-CN" sz="900" b="1">
              <a:solidFill>
                <a:schemeClr val="tx1"/>
              </a:solidFill>
            </a:endParaRPr>
          </a:p>
        </p:txBody>
      </p:sp>
      <p:sp>
        <p:nvSpPr>
          <p:cNvPr id="10" name="椭圆 9"/>
          <p:cNvSpPr/>
          <p:nvPr/>
        </p:nvSpPr>
        <p:spPr>
          <a:xfrm>
            <a:off x="2294463" y="4707392"/>
            <a:ext cx="249763" cy="249763"/>
          </a:xfrm>
          <a:prstGeom prst="ellipse">
            <a:avLst/>
          </a:prstGeom>
          <a:solidFill>
            <a:schemeClr val="accent5">
              <a:lumMod val="40000"/>
              <a:lumOff val="60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zh-CN" sz="900" b="1">
                <a:solidFill>
                  <a:schemeClr val="tx1"/>
                </a:solidFill>
              </a:rPr>
              <a:t>B</a:t>
            </a:r>
            <a:endParaRPr kumimoji="1" lang="en-US" altLang="zh-CN" sz="900" b="1">
              <a:solidFill>
                <a:schemeClr val="tx1"/>
              </a:solidFill>
            </a:endParaRPr>
          </a:p>
        </p:txBody>
      </p:sp>
      <p:sp>
        <p:nvSpPr>
          <p:cNvPr id="11" name="椭圆 10"/>
          <p:cNvSpPr/>
          <p:nvPr/>
        </p:nvSpPr>
        <p:spPr>
          <a:xfrm>
            <a:off x="2294463" y="5200213"/>
            <a:ext cx="249763" cy="249763"/>
          </a:xfrm>
          <a:prstGeom prst="ellipse">
            <a:avLst/>
          </a:prstGeom>
          <a:solidFill>
            <a:schemeClr val="accent5">
              <a:lumMod val="40000"/>
              <a:lumOff val="60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zh-CN" sz="900" b="1">
                <a:solidFill>
                  <a:schemeClr val="tx1"/>
                </a:solidFill>
              </a:rPr>
              <a:t>C</a:t>
            </a:r>
            <a:endParaRPr kumimoji="1" lang="en-US" altLang="zh-CN" sz="900" b="1">
              <a:solidFill>
                <a:schemeClr val="tx1"/>
              </a:solidFill>
            </a:endParaRPr>
          </a:p>
        </p:txBody>
      </p:sp>
      <p:sp>
        <p:nvSpPr>
          <p:cNvPr id="12" name="椭圆 11"/>
          <p:cNvSpPr/>
          <p:nvPr/>
        </p:nvSpPr>
        <p:spPr>
          <a:xfrm>
            <a:off x="2294463" y="5678576"/>
            <a:ext cx="249763" cy="249763"/>
          </a:xfrm>
          <a:prstGeom prst="ellipse">
            <a:avLst/>
          </a:prstGeom>
          <a:solidFill>
            <a:schemeClr val="accent5">
              <a:lumMod val="40000"/>
              <a:lumOff val="60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zh-CN" sz="900" b="1">
                <a:solidFill>
                  <a:schemeClr val="tx1"/>
                </a:solidFill>
              </a:rPr>
              <a:t>D</a:t>
            </a:r>
            <a:endParaRPr kumimoji="1" lang="en-US" altLang="zh-CN" sz="900" b="1">
              <a:solidFill>
                <a:schemeClr val="tx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TEMPLATE_CATEGORY" val="custom"/>
  <p:tag name="KSO_WM_TEMPLATE_INDEX" val="20202539"/>
</p:tagLst>
</file>

<file path=ppt/tags/tag10.xml><?xml version="1.0" encoding="utf-8"?>
<p:tagLst xmlns:p="http://schemas.openxmlformats.org/presentationml/2006/main">
  <p:tag name="KSO_WM_BEAUTIFY_FLAG" val="#wm#"/>
  <p:tag name="KSO_WM_TEMPLATE_CATEGORY" val="custom"/>
  <p:tag name="KSO_WM_TEMPLATE_INDEX" val="20202539"/>
</p:tagLst>
</file>

<file path=ppt/tags/tag11.xml><?xml version="1.0" encoding="utf-8"?>
<p:tagLst xmlns:p="http://schemas.openxmlformats.org/presentationml/2006/main">
  <p:tag name="KSO_WM_BEAUTIFY_FLAG" val="#wm#"/>
  <p:tag name="KSO_WM_TEMPLATE_CATEGORY" val="custom"/>
  <p:tag name="KSO_WM_TEMPLATE_INDEX" val="20202539"/>
</p:tagLst>
</file>

<file path=ppt/tags/tag12.xml><?xml version="1.0" encoding="utf-8"?>
<p:tagLst xmlns:p="http://schemas.openxmlformats.org/presentationml/2006/main">
  <p:tag name="KSO_WM_TEMPLATE_CATEGORY" val="custom"/>
  <p:tag name="KSO_WM_TEMPLATE_INDEX" val="20202539"/>
</p:tagLst>
</file>

<file path=ppt/tags/tag13.xml><?xml version="1.0" encoding="utf-8"?>
<p:tagLst xmlns:p="http://schemas.openxmlformats.org/presentationml/2006/main">
  <p:tag name="KSO_WM_BEAUTIFY_FLAG" val="#wm#"/>
  <p:tag name="KSO_WM_TEMPLATE_CATEGORY" val="custom"/>
  <p:tag name="KSO_WM_TEMPLATE_INDEX" val="20202539"/>
</p:tagLst>
</file>

<file path=ppt/tags/tag14.xml><?xml version="1.0" encoding="utf-8"?>
<p:tagLst xmlns:p="http://schemas.openxmlformats.org/presentationml/2006/main">
  <p:tag name="KSO_WM_BEAUTIFY_FLAG" val="#wm#"/>
  <p:tag name="KSO_WM_TEMPLATE_CATEGORY" val="custom"/>
  <p:tag name="KSO_WM_TEMPLATE_INDEX" val="20202539"/>
</p:tagLst>
</file>

<file path=ppt/tags/tag15.xml><?xml version="1.0" encoding="utf-8"?>
<p:tagLst xmlns:p="http://schemas.openxmlformats.org/presentationml/2006/main">
  <p:tag name="KSO_WM_BEAUTIFY_FLAG" val="#wm#"/>
  <p:tag name="KSO_WM_TEMPLATE_CATEGORY" val="custom"/>
  <p:tag name="KSO_WM_TEMPLATE_INDEX" val="20202539"/>
</p:tagLst>
</file>

<file path=ppt/tags/tag16.xml><?xml version="1.0" encoding="utf-8"?>
<p:tagLst xmlns:p="http://schemas.openxmlformats.org/presentationml/2006/main">
  <p:tag name="KSO_WM_BEAUTIFY_FLAG" val="#wm#"/>
  <p:tag name="KSO_WM_TEMPLATE_CATEGORY" val="custom"/>
  <p:tag name="KSO_WM_TEMPLATE_INDEX" val="20202539"/>
</p:tagLst>
</file>

<file path=ppt/tags/tag17.xml><?xml version="1.0" encoding="utf-8"?>
<p:tagLst xmlns:p="http://schemas.openxmlformats.org/presentationml/2006/main">
  <p:tag name="KSO_WM_BEAUTIFY_FLAG" val="#wm#"/>
  <p:tag name="KSO_WM_TEMPLATE_CATEGORY" val="custom"/>
  <p:tag name="KSO_WM_TEMPLATE_INDEX" val="20202539"/>
</p:tagLst>
</file>

<file path=ppt/tags/tag18.xml><?xml version="1.0" encoding="utf-8"?>
<p:tagLst xmlns:p="http://schemas.openxmlformats.org/presentationml/2006/main">
  <p:tag name="KSO_WM_BEAUTIFY_FLAG" val="#wm#"/>
  <p:tag name="KSO_WM_TEMPLATE_CATEGORY" val="custom"/>
  <p:tag name="KSO_WM_TEMPLATE_INDEX" val="20202539"/>
</p:tagLst>
</file>

<file path=ppt/tags/tag19.xml><?xml version="1.0" encoding="utf-8"?>
<p:tagLst xmlns:p="http://schemas.openxmlformats.org/presentationml/2006/main">
  <p:tag name="KSO_WM_BEAUTIFY_FLAG" val="#wm#"/>
  <p:tag name="KSO_WM_TEMPLATE_CATEGORY" val="custom"/>
  <p:tag name="KSO_WM_TEMPLATE_INDEX" val="20202539"/>
</p:tagLst>
</file>

<file path=ppt/tags/tag2.xml><?xml version="1.0" encoding="utf-8"?>
<p:tagLst xmlns:p="http://schemas.openxmlformats.org/presentationml/2006/main">
  <p:tag name="KSO_WM_TEMPLATE_CATEGORY" val="custom"/>
  <p:tag name="KSO_WM_TEMPLATE_INDEX" val="20202539"/>
</p:tagLst>
</file>

<file path=ppt/tags/tag20.xml><?xml version="1.0" encoding="utf-8"?>
<p:tagLst xmlns:p="http://schemas.openxmlformats.org/presentationml/2006/main">
  <p:tag name="KSO_WM_BEAUTIFY_FLAG" val="#wm#"/>
  <p:tag name="KSO_WM_TEMPLATE_CATEGORY" val="custom"/>
  <p:tag name="KSO_WM_TEMPLATE_INDEX" val="20202539"/>
</p:tagLst>
</file>

<file path=ppt/tags/tag21.xml><?xml version="1.0" encoding="utf-8"?>
<p:tagLst xmlns:p="http://schemas.openxmlformats.org/presentationml/2006/main">
  <p:tag name="KSO_WM_BEAUTIFY_FLAG" val="#wm#"/>
  <p:tag name="KSO_WM_TEMPLATE_CATEGORY" val="custom"/>
  <p:tag name="KSO_WM_TEMPLATE_INDEX" val="20202539"/>
</p:tagLst>
</file>

<file path=ppt/tags/tag22.xml><?xml version="1.0" encoding="utf-8"?>
<p:tagLst xmlns:p="http://schemas.openxmlformats.org/presentationml/2006/main">
  <p:tag name="KSO_WM_BEAUTIFY_FLAG" val="#wm#"/>
  <p:tag name="KSO_WM_TEMPLATE_CATEGORY" val="custom"/>
  <p:tag name="KSO_WM_TEMPLATE_INDEX" val="20202539"/>
</p:tagLst>
</file>

<file path=ppt/tags/tag23.xml><?xml version="1.0" encoding="utf-8"?>
<p:tagLst xmlns:p="http://schemas.openxmlformats.org/presentationml/2006/main">
  <p:tag name="KSO_WM_BEAUTIFY_FLAG" val="#wm#"/>
  <p:tag name="KSO_WM_TEMPLATE_CATEGORY" val="custom"/>
  <p:tag name="KSO_WM_TEMPLATE_INDEX" val="20202539"/>
</p:tagLst>
</file>

<file path=ppt/tags/tag24.xml><?xml version="1.0" encoding="utf-8"?>
<p:tagLst xmlns:p="http://schemas.openxmlformats.org/presentationml/2006/main">
  <p:tag name="KSO_WM_TEMPLATE_CATEGORY" val="custom"/>
  <p:tag name="KSO_WM_TEMPLATE_INDEX" val="20202539"/>
</p:tagLst>
</file>

<file path=ppt/tags/tag25.xml><?xml version="1.0" encoding="utf-8"?>
<p:tagLst xmlns:p="http://schemas.openxmlformats.org/presentationml/2006/main">
  <p:tag name="KSO_WM_TEMPLATE_CATEGORY" val="custom"/>
  <p:tag name="KSO_WM_TEMPLATE_INDEX" val="20202539"/>
</p:tagLst>
</file>

<file path=ppt/tags/tag26.xml><?xml version="1.0" encoding="utf-8"?>
<p:tagLst xmlns:p="http://schemas.openxmlformats.org/presentationml/2006/main">
  <p:tag name="KSO_WM_TEMPLATE_CATEGORY" val="custom"/>
  <p:tag name="KSO_WM_TEMPLATE_INDEX" val="20202539"/>
</p:tagLst>
</file>

<file path=ppt/tags/tag27.xml><?xml version="1.0" encoding="utf-8"?>
<p:tagLst xmlns:p="http://schemas.openxmlformats.org/presentationml/2006/main">
  <p:tag name="KSO_WM_UNIT_TABLE_BEAUTIFY" val="smartTable{6e5b7fa6-afcf-4897-9319-288db5674c48}"/>
</p:tagLst>
</file>

<file path=ppt/tags/tag28.xml><?xml version="1.0" encoding="utf-8"?>
<p:tagLst xmlns:p="http://schemas.openxmlformats.org/presentationml/2006/main">
  <p:tag name="KSO_WM_TEMPLATE_CATEGORY" val="custom"/>
  <p:tag name="KSO_WM_TEMPLATE_INDEX" val="20202539"/>
</p:tagLst>
</file>

<file path=ppt/tags/tag29.xml><?xml version="1.0" encoding="utf-8"?>
<p:tagLst xmlns:p="http://schemas.openxmlformats.org/presentationml/2006/main">
  <p:tag name="KSO_WM_UNIT_TABLE_BEAUTIFY" val="smartTable{072e8197-b588-4538-bf61-b394f2c0675e}"/>
</p:tagLst>
</file>

<file path=ppt/tags/tag3.xml><?xml version="1.0" encoding="utf-8"?>
<p:tagLst xmlns:p="http://schemas.openxmlformats.org/presentationml/2006/main">
  <p:tag name="KSO_WM_TEMPLATE_CATEGORY" val="custom"/>
  <p:tag name="KSO_WM_TEMPLATE_INDEX" val="20202539"/>
</p:tagLst>
</file>

<file path=ppt/tags/tag30.xml><?xml version="1.0" encoding="utf-8"?>
<p:tagLst xmlns:p="http://schemas.openxmlformats.org/presentationml/2006/main">
  <p:tag name="KSO_WM_TEMPLATE_CATEGORY" val="custom"/>
  <p:tag name="KSO_WM_TEMPLATE_INDEX" val="20202539"/>
</p:tagLst>
</file>

<file path=ppt/tags/tag31.xml><?xml version="1.0" encoding="utf-8"?>
<p:tagLst xmlns:p="http://schemas.openxmlformats.org/presentationml/2006/main">
  <p:tag name="KSO_WM_TEMPLATE_CATEGORY" val="custom"/>
  <p:tag name="KSO_WM_TEMPLATE_INDEX" val="20202539"/>
</p:tagLst>
</file>

<file path=ppt/tags/tag32.xml><?xml version="1.0" encoding="utf-8"?>
<p:tagLst xmlns:p="http://schemas.openxmlformats.org/presentationml/2006/main">
  <p:tag name="KSO_WM_TEMPLATE_CATEGORY" val="custom"/>
  <p:tag name="KSO_WM_TEMPLATE_INDEX" val="20202539"/>
</p:tagLst>
</file>

<file path=ppt/tags/tag33.xml><?xml version="1.0" encoding="utf-8"?>
<p:tagLst xmlns:p="http://schemas.openxmlformats.org/presentationml/2006/main">
  <p:tag name="KSO_WM_TEMPLATE_CATEGORY" val="custom"/>
  <p:tag name="KSO_WM_TEMPLATE_INDEX" val="20202539"/>
</p:tagLst>
</file>

<file path=ppt/tags/tag34.xml><?xml version="1.0" encoding="utf-8"?>
<p:tagLst xmlns:p="http://schemas.openxmlformats.org/presentationml/2006/main">
  <p:tag name="KSO_WM_TEMPLATE_CATEGORY" val="custom"/>
  <p:tag name="KSO_WM_TEMPLATE_INDEX" val="20202539"/>
</p:tagLst>
</file>

<file path=ppt/tags/tag35.xml><?xml version="1.0" encoding="utf-8"?>
<p:tagLst xmlns:p="http://schemas.openxmlformats.org/presentationml/2006/main">
  <p:tag name="KSO_WM_TEMPLATE_CATEGORY" val="custom"/>
  <p:tag name="KSO_WM_TEMPLATE_INDEX" val="20202539"/>
</p:tagLst>
</file>

<file path=ppt/tags/tag36.xml><?xml version="1.0" encoding="utf-8"?>
<p:tagLst xmlns:p="http://schemas.openxmlformats.org/presentationml/2006/main">
  <p:tag name="KSO_WM_TEMPLATE_CATEGORY" val="custom"/>
  <p:tag name="KSO_WM_TEMPLATE_INDEX" val="20202539"/>
</p:tagLst>
</file>

<file path=ppt/tags/tag37.xml><?xml version="1.0" encoding="utf-8"?>
<p:tagLst xmlns:p="http://schemas.openxmlformats.org/presentationml/2006/main">
  <p:tag name="KSO_WM_TEMPLATE_CATEGORY" val="custom"/>
  <p:tag name="KSO_WM_TEMPLATE_INDEX" val="20202539"/>
</p:tagLst>
</file>

<file path=ppt/tags/tag38.xml><?xml version="1.0" encoding="utf-8"?>
<p:tagLst xmlns:p="http://schemas.openxmlformats.org/presentationml/2006/main">
  <p:tag name="KSO_WM_TEMPLATE_CATEGORY" val="custom"/>
  <p:tag name="KSO_WM_TEMPLATE_INDEX" val="20202539"/>
</p:tagLst>
</file>

<file path=ppt/tags/tag39.xml><?xml version="1.0" encoding="utf-8"?>
<p:tagLst xmlns:p="http://schemas.openxmlformats.org/presentationml/2006/main">
  <p:tag name="KSO_WM_TEMPLATE_CATEGORY" val="custom"/>
  <p:tag name="KSO_WM_TEMPLATE_INDEX" val="20202539"/>
</p:tagLst>
</file>

<file path=ppt/tags/tag4.xml><?xml version="1.0" encoding="utf-8"?>
<p:tagLst xmlns:p="http://schemas.openxmlformats.org/presentationml/2006/main">
  <p:tag name="KSO_WM_TEMPLATE_CATEGORY" val="custom"/>
  <p:tag name="KSO_WM_TEMPLATE_INDEX" val="20202539"/>
</p:tagLst>
</file>

<file path=ppt/tags/tag40.xml><?xml version="1.0" encoding="utf-8"?>
<p:tagLst xmlns:p="http://schemas.openxmlformats.org/presentationml/2006/main">
  <p:tag name="KSO_WM_TEMPLATE_CATEGORY" val="custom"/>
  <p:tag name="KSO_WM_TEMPLATE_INDEX" val="20202539"/>
</p:tagLst>
</file>

<file path=ppt/tags/tag41.xml><?xml version="1.0" encoding="utf-8"?>
<p:tagLst xmlns:p="http://schemas.openxmlformats.org/presentationml/2006/main">
  <p:tag name="KSO_WM_TEMPLATE_CATEGORY" val="custom"/>
  <p:tag name="KSO_WM_TEMPLATE_INDEX" val="20202539"/>
</p:tagLst>
</file>

<file path=ppt/tags/tag42.xml><?xml version="1.0" encoding="utf-8"?>
<p:tagLst xmlns:p="http://schemas.openxmlformats.org/presentationml/2006/main">
  <p:tag name="KSO_WM_TEMPLATE_CATEGORY" val="custom"/>
  <p:tag name="KSO_WM_TEMPLATE_INDEX" val="20202539"/>
</p:tagLst>
</file>

<file path=ppt/tags/tag43.xml><?xml version="1.0" encoding="utf-8"?>
<p:tagLst xmlns:p="http://schemas.openxmlformats.org/presentationml/2006/main">
  <p:tag name="KSO_WM_TEMPLATE_CATEGORY" val="custom"/>
  <p:tag name="KSO_WM_TEMPLATE_INDEX" val="20202539"/>
</p:tagLst>
</file>

<file path=ppt/tags/tag44.xml><?xml version="1.0" encoding="utf-8"?>
<p:tagLst xmlns:p="http://schemas.openxmlformats.org/presentationml/2006/main">
  <p:tag name="KSO_WM_TEMPLATE_CATEGORY" val="custom"/>
  <p:tag name="KSO_WM_TEMPLATE_INDEX" val="20202539"/>
</p:tagLst>
</file>

<file path=ppt/tags/tag45.xml><?xml version="1.0" encoding="utf-8"?>
<p:tagLst xmlns:p="http://schemas.openxmlformats.org/presentationml/2006/main">
  <p:tag name="KSO_WM_TEMPLATE_CATEGORY" val="custom"/>
  <p:tag name="KSO_WM_TEMPLATE_INDEX" val="20202539"/>
</p:tagLst>
</file>

<file path=ppt/tags/tag46.xml><?xml version="1.0" encoding="utf-8"?>
<p:tagLst xmlns:p="http://schemas.openxmlformats.org/presentationml/2006/main">
  <p:tag name="KSO_WM_TEMPLATE_CATEGORY" val="custom"/>
  <p:tag name="KSO_WM_TEMPLATE_INDEX" val="20202539"/>
</p:tagLst>
</file>

<file path=ppt/tags/tag47.xml><?xml version="1.0" encoding="utf-8"?>
<p:tagLst xmlns:p="http://schemas.openxmlformats.org/presentationml/2006/main">
  <p:tag name="KSO_WM_TEMPLATE_CATEGORY" val="custom"/>
  <p:tag name="KSO_WM_TEMPLATE_INDEX" val="20202539"/>
</p:tagLst>
</file>

<file path=ppt/tags/tag48.xml><?xml version="1.0" encoding="utf-8"?>
<p:tagLst xmlns:p="http://schemas.openxmlformats.org/presentationml/2006/main">
  <p:tag name="KSO_WM_TEMPLATE_CATEGORY" val="custom"/>
  <p:tag name="KSO_WM_TEMPLATE_INDEX" val="20202539"/>
</p:tagLst>
</file>

<file path=ppt/tags/tag49.xml><?xml version="1.0" encoding="utf-8"?>
<p:tagLst xmlns:p="http://schemas.openxmlformats.org/presentationml/2006/main">
  <p:tag name="KSO_WM_TEMPLATE_CATEGORY" val="custom"/>
  <p:tag name="KSO_WM_TEMPLATE_INDEX" val="20202539"/>
</p:tagLst>
</file>

<file path=ppt/tags/tag5.xml><?xml version="1.0" encoding="utf-8"?>
<p:tagLst xmlns:p="http://schemas.openxmlformats.org/presentationml/2006/main">
  <p:tag name="KSO_WM_TEMPLATE_CATEGORY" val="custom"/>
  <p:tag name="KSO_WM_TEMPLATE_INDEX" val="20202539"/>
</p:tagLst>
</file>

<file path=ppt/tags/tag50.xml><?xml version="1.0" encoding="utf-8"?>
<p:tagLst xmlns:p="http://schemas.openxmlformats.org/presentationml/2006/main">
  <p:tag name="KSO_WM_TEMPLATE_CATEGORY" val="custom"/>
  <p:tag name="KSO_WM_TEMPLATE_INDEX" val="20202539"/>
</p:tagLst>
</file>

<file path=ppt/tags/tag51.xml><?xml version="1.0" encoding="utf-8"?>
<p:tagLst xmlns:p="http://schemas.openxmlformats.org/presentationml/2006/main">
  <p:tag name="KSO_WM_TEMPLATE_CATEGORY" val="custom"/>
  <p:tag name="KSO_WM_TEMPLATE_INDEX" val="20202539"/>
</p:tagLst>
</file>

<file path=ppt/tags/tag52.xml><?xml version="1.0" encoding="utf-8"?>
<p:tagLst xmlns:p="http://schemas.openxmlformats.org/presentationml/2006/main">
  <p:tag name="KSO_WM_UNIT_TABLE_BEAUTIFY" val="smartTable{fd1cdb1b-17c0-4b23-8d99-66879bdab653}"/>
</p:tagLst>
</file>

<file path=ppt/tags/tag53.xml><?xml version="1.0" encoding="utf-8"?>
<p:tagLst xmlns:p="http://schemas.openxmlformats.org/presentationml/2006/main">
  <p:tag name="KSO_WM_UNIT_TABLE_BEAUTIFY" val="smartTable{8a626030-8e05-4296-98cd-aa6d433c5acc}"/>
</p:tagLst>
</file>

<file path=ppt/tags/tag54.xml><?xml version="1.0" encoding="utf-8"?>
<p:tagLst xmlns:p="http://schemas.openxmlformats.org/presentationml/2006/main">
  <p:tag name="KSO_WM_UNIT_TABLE_BEAUTIFY" val="smartTable{8fddd771-d627-4c7a-8a75-8f2c4cb74e98}"/>
</p:tagLst>
</file>

<file path=ppt/tags/tag55.xml><?xml version="1.0" encoding="utf-8"?>
<p:tagLst xmlns:p="http://schemas.openxmlformats.org/presentationml/2006/main">
  <p:tag name="KSO_WM_UNIT_TABLE_BEAUTIFY" val="smartTable{3b864760-f54a-4a42-b4d6-1e32d6890e40}"/>
</p:tagLst>
</file>

<file path=ppt/tags/tag6.xml><?xml version="1.0" encoding="utf-8"?>
<p:tagLst xmlns:p="http://schemas.openxmlformats.org/presentationml/2006/main">
  <p:tag name="KSO_WM_TEMPLATE_CATEGORY" val="custom"/>
  <p:tag name="KSO_WM_TEMPLATE_INDEX" val="20202539"/>
</p:tagLst>
</file>

<file path=ppt/tags/tag7.xml><?xml version="1.0" encoding="utf-8"?>
<p:tagLst xmlns:p="http://schemas.openxmlformats.org/presentationml/2006/main">
  <p:tag name="KSO_WM_TEMPLATE_CATEGORY" val="custom"/>
  <p:tag name="KSO_WM_TEMPLATE_INDEX" val="20202539"/>
</p:tagLst>
</file>

<file path=ppt/tags/tag8.xml><?xml version="1.0" encoding="utf-8"?>
<p:tagLst xmlns:p="http://schemas.openxmlformats.org/presentationml/2006/main">
  <p:tag name="KSO_WM_TEMPLATE_CATEGORY" val="custom"/>
  <p:tag name="KSO_WM_TEMPLATE_INDEX" val="20202539"/>
</p:tagLst>
</file>

<file path=ppt/tags/tag9.xml><?xml version="1.0" encoding="utf-8"?>
<p:tagLst xmlns:p="http://schemas.openxmlformats.org/presentationml/2006/main">
  <p:tag name="KSO_WM_TEMPLATE_CATEGORY" val="custom"/>
  <p:tag name="KSO_WM_TEMPLATE_INDEX" val="20202539"/>
</p:tagLst>
</file>

<file path=ppt/theme/theme1.xml><?xml version="1.0" encoding="utf-8"?>
<a:theme xmlns:a="http://schemas.openxmlformats.org/drawingml/2006/main" name="课件模板">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黑体-Fei">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333333"/>
        </a:dk1>
        <a:lt1>
          <a:srgbClr val="FFFFFF"/>
        </a:lt1>
        <a:dk2>
          <a:srgbClr val="808080"/>
        </a:dk2>
        <a:lt2>
          <a:srgbClr val="003366"/>
        </a:lt2>
        <a:accent1>
          <a:srgbClr val="6699FF"/>
        </a:accent1>
        <a:accent2>
          <a:srgbClr val="990000"/>
        </a:accent2>
        <a:accent3>
          <a:srgbClr val="FFFFFF"/>
        </a:accent3>
        <a:accent4>
          <a:srgbClr val="2A2A2A"/>
        </a:accent4>
        <a:accent5>
          <a:srgbClr val="B8CAFF"/>
        </a:accent5>
        <a:accent6>
          <a:srgbClr val="8A0000"/>
        </a:accent6>
        <a:hlink>
          <a:srgbClr val="0066CC"/>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66CCFF"/>
        </a:accent1>
        <a:accent2>
          <a:srgbClr val="3366FF"/>
        </a:accent2>
        <a:accent3>
          <a:srgbClr val="FFFFFF"/>
        </a:accent3>
        <a:accent4>
          <a:srgbClr val="404040"/>
        </a:accent4>
        <a:accent5>
          <a:srgbClr val="B8E2FF"/>
        </a:accent5>
        <a:accent6>
          <a:srgbClr val="2D5CE7"/>
        </a:accent6>
        <a:hlink>
          <a:srgbClr val="FFCC00"/>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0099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FF99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9966F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6323</Words>
  <Application>WPS 演示</Application>
  <PresentationFormat>全屏显示(4:3)</PresentationFormat>
  <Paragraphs>874</Paragraphs>
  <Slides>89</Slides>
  <Notes>7</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5</vt:i4>
      </vt:variant>
      <vt:variant>
        <vt:lpstr>幻灯片标题</vt:lpstr>
      </vt:variant>
      <vt:variant>
        <vt:i4>89</vt:i4>
      </vt:variant>
    </vt:vector>
  </HeadingPairs>
  <TitlesOfParts>
    <vt:vector size="112" baseType="lpstr">
      <vt:lpstr>Arial</vt:lpstr>
      <vt:lpstr>宋体</vt:lpstr>
      <vt:lpstr>Wingdings</vt:lpstr>
      <vt:lpstr>微软雅黑</vt:lpstr>
      <vt:lpstr>思源宋体 CN</vt:lpstr>
      <vt:lpstr>隶书</vt:lpstr>
      <vt:lpstr>华文中宋</vt:lpstr>
      <vt:lpstr>逐浪古藉大字库</vt:lpstr>
      <vt:lpstr>Times New Roman</vt:lpstr>
      <vt:lpstr>汉仪小隶书简</vt:lpstr>
      <vt:lpstr>Bookman Old Style</vt:lpstr>
      <vt:lpstr>黑体</vt:lpstr>
      <vt:lpstr>Calibri</vt:lpstr>
      <vt:lpstr>思源宋体</vt:lpstr>
      <vt:lpstr>Arial Unicode MS</vt:lpstr>
      <vt:lpstr>Century Schoolbook</vt:lpstr>
      <vt:lpstr>幼圆</vt:lpstr>
      <vt:lpstr>课件模板</vt:lpstr>
      <vt:lpstr>Equation.3</vt:lpstr>
      <vt:lpstr>Equation.3</vt:lpstr>
      <vt:lpstr>Equation.3</vt:lpstr>
      <vt:lpstr>Equation.3</vt:lpstr>
      <vt:lpstr>Equation.KSEE3</vt:lpstr>
      <vt:lpstr>机器学习概述</vt:lpstr>
      <vt:lpstr>人工智能发展简史</vt:lpstr>
      <vt:lpstr>机器学习定义</vt:lpstr>
      <vt:lpstr>机器学习 ≈ 构建一个映射函数</vt:lpstr>
      <vt:lpstr>PowerPoint 演示文稿</vt:lpstr>
      <vt:lpstr>PowerPoint 演示文稿</vt:lpstr>
      <vt:lpstr>基本概念</vt:lpstr>
      <vt:lpstr>机器学习定义</vt:lpstr>
      <vt:lpstr>机器学习定义</vt:lpstr>
      <vt:lpstr>机器学习定义</vt:lpstr>
      <vt:lpstr>机器学习定义</vt:lpstr>
      <vt:lpstr>机器学习定义</vt:lpstr>
      <vt:lpstr>机器学习定义</vt:lpstr>
      <vt:lpstr>机器学习定义</vt:lpstr>
      <vt:lpstr>机器学习方法</vt:lpstr>
      <vt:lpstr>学习方法</vt:lpstr>
      <vt:lpstr>学习方法</vt:lpstr>
      <vt:lpstr>学习方法</vt:lpstr>
      <vt:lpstr>学习方法</vt:lpstr>
      <vt:lpstr>学习方法</vt:lpstr>
      <vt:lpstr>学习方法</vt:lpstr>
      <vt:lpstr>学习方法</vt:lpstr>
      <vt:lpstr>学习方法</vt:lpstr>
      <vt:lpstr>学习方法</vt:lpstr>
      <vt:lpstr>PowerPoint 演示文稿</vt:lpstr>
      <vt:lpstr>机器学习定义</vt:lpstr>
      <vt:lpstr>基本概念</vt:lpstr>
      <vt:lpstr>基本概念</vt:lpstr>
      <vt:lpstr>基本概念</vt:lpstr>
      <vt:lpstr>基本概念</vt:lpstr>
      <vt:lpstr>基本概念</vt:lpstr>
      <vt:lpstr>常见的学习问题</vt:lpstr>
      <vt:lpstr>常见的学习问题</vt:lpstr>
      <vt:lpstr>常见的学习问题</vt:lpstr>
      <vt:lpstr>常见的学习问题</vt:lpstr>
      <vt:lpstr>常见的学习问题</vt:lpstr>
      <vt:lpstr>常见的学习问题</vt:lpstr>
      <vt:lpstr>常见的学习问题</vt:lpstr>
      <vt:lpstr>学习方法</vt:lpstr>
      <vt:lpstr>数学描述</vt:lpstr>
      <vt:lpstr>什么是机器学习？</vt:lpstr>
      <vt:lpstr>学习方法</vt:lpstr>
      <vt:lpstr>线性回归（Linear Regression）</vt:lpstr>
      <vt:lpstr>损失函数（Loss Function）</vt:lpstr>
      <vt:lpstr>最优化问题</vt:lpstr>
      <vt:lpstr>优化方法</vt:lpstr>
      <vt:lpstr>学习方法</vt:lpstr>
      <vt:lpstr>学习方法</vt:lpstr>
      <vt:lpstr>学习方法</vt:lpstr>
      <vt:lpstr>过拟合</vt:lpstr>
      <vt:lpstr>泛化错误</vt:lpstr>
      <vt:lpstr>提前停止</vt:lpstr>
      <vt:lpstr>学习方法</vt:lpstr>
      <vt:lpstr>数据的特征表示</vt:lpstr>
      <vt:lpstr>数据的特征表示</vt:lpstr>
      <vt:lpstr>学习方法</vt:lpstr>
      <vt:lpstr>学习方法</vt:lpstr>
      <vt:lpstr>学习方法</vt:lpstr>
      <vt:lpstr>学习方法</vt:lpstr>
      <vt:lpstr>学习方法</vt:lpstr>
      <vt:lpstr>学习方法</vt:lpstr>
      <vt:lpstr>数据的特征表示</vt:lpstr>
      <vt:lpstr>数据的特征表示</vt:lpstr>
      <vt:lpstr>文本特征</vt:lpstr>
      <vt:lpstr>文本特征</vt:lpstr>
      <vt:lpstr>模型评估</vt:lpstr>
      <vt:lpstr>评估方法</vt:lpstr>
      <vt:lpstr>评估方法</vt:lpstr>
      <vt:lpstr>评估方法</vt:lpstr>
      <vt:lpstr>评估方法</vt:lpstr>
      <vt:lpstr>评估方法</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性能度量（performance measure）</vt:lpstr>
      <vt:lpstr>小结</vt:lpstr>
      <vt:lpstr>模型选择</vt:lpstr>
      <vt:lpstr>计算学习理论（Computational Learning Theory）</vt:lpstr>
      <vt:lpstr>归纳偏好（inductive bias）</vt:lpstr>
      <vt:lpstr>没有免费午餐定理（No Free Lunch Theorem，NFL）</vt:lpstr>
      <vt:lpstr>练习题/课后作业</vt:lpstr>
      <vt:lpstr>练习题/课后作业</vt:lpstr>
      <vt:lpstr>PowerPoint 演示文稿</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fei</cp:lastModifiedBy>
  <cp:revision>2195</cp:revision>
  <dcterms:created xsi:type="dcterms:W3CDTF">2009-03-19T21:17:00Z</dcterms:created>
  <dcterms:modified xsi:type="dcterms:W3CDTF">2020-04-15T04:07:52Z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